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7" r:id="rId2"/>
    <p:sldId id="266" r:id="rId3"/>
    <p:sldId id="271" r:id="rId4"/>
    <p:sldId id="331" r:id="rId5"/>
    <p:sldId id="275" r:id="rId6"/>
    <p:sldId id="278" r:id="rId7"/>
    <p:sldId id="345" r:id="rId8"/>
    <p:sldId id="347" r:id="rId9"/>
    <p:sldId id="348" r:id="rId10"/>
    <p:sldId id="362" r:id="rId11"/>
    <p:sldId id="368" r:id="rId12"/>
    <p:sldId id="370" r:id="rId13"/>
    <p:sldId id="367" r:id="rId14"/>
    <p:sldId id="363" r:id="rId15"/>
    <p:sldId id="388" r:id="rId16"/>
    <p:sldId id="372" r:id="rId17"/>
    <p:sldId id="379" r:id="rId18"/>
    <p:sldId id="374" r:id="rId19"/>
    <p:sldId id="386" r:id="rId20"/>
    <p:sldId id="387" r:id="rId21"/>
    <p:sldId id="376" r:id="rId22"/>
    <p:sldId id="384" r:id="rId23"/>
    <p:sldId id="380" r:id="rId24"/>
    <p:sldId id="320" r:id="rId25"/>
    <p:sldId id="323" r:id="rId26"/>
    <p:sldId id="329" r:id="rId27"/>
    <p:sldId id="330" r:id="rId28"/>
    <p:sldId id="360" r:id="rId29"/>
    <p:sldId id="354" r:id="rId30"/>
    <p:sldId id="385" r:id="rId31"/>
    <p:sldId id="358" r:id="rId32"/>
    <p:sldId id="359"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hiddenSlides="1"/>
  <p:clrMru>
    <a:srgbClr val="242853"/>
    <a:srgbClr val="FDFDFD"/>
    <a:srgbClr val="95B1D5"/>
    <a:srgbClr val="18BCAB"/>
    <a:srgbClr val="F8FF0A"/>
    <a:srgbClr val="FC33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83" autoAdjust="0"/>
    <p:restoredTop sz="62943" autoAdjust="0"/>
  </p:normalViewPr>
  <p:slideViewPr>
    <p:cSldViewPr snapToGrid="0" snapToObjects="1">
      <p:cViewPr>
        <p:scale>
          <a:sx n="100" d="100"/>
          <a:sy n="100" d="100"/>
        </p:scale>
        <p:origin x="-1432"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712"/>
    </p:cViewPr>
  </p:sorterViewPr>
  <p:notesViewPr>
    <p:cSldViewPr snapToGrid="0" snapToObjects="1">
      <p:cViewPr varScale="1">
        <p:scale>
          <a:sx n="124" d="100"/>
          <a:sy n="124" d="100"/>
        </p:scale>
        <p:origin x="-3440"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313376-2919-994B-A029-00CA018D46A2}" type="datetimeFigureOut">
              <a:rPr lang="en-US" smtClean="0"/>
              <a:t>11/05/2014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481C8F-CC86-3945-955C-539777638A4B}" type="slidenum">
              <a:rPr lang="en-US" smtClean="0"/>
              <a:t>‹#›</a:t>
            </a:fld>
            <a:endParaRPr lang="en-US"/>
          </a:p>
        </p:txBody>
      </p:sp>
    </p:spTree>
    <p:extLst>
      <p:ext uri="{BB962C8B-B14F-4D97-AF65-F5344CB8AC3E}">
        <p14:creationId xmlns:p14="http://schemas.microsoft.com/office/powerpoint/2010/main" val="42628792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a:t>
            </a:r>
          </a:p>
          <a:p>
            <a:endParaRPr lang="en-US" dirty="0" smtClean="0"/>
          </a:p>
          <a:p>
            <a:r>
              <a:rPr lang="en-US" dirty="0" smtClean="0"/>
              <a:t>I’d like to start by saying thanks to the </a:t>
            </a:r>
            <a:r>
              <a:rPr lang="en-US" dirty="0" err="1" smtClean="0"/>
              <a:t>organisers</a:t>
            </a:r>
            <a:r>
              <a:rPr lang="en-US" dirty="0" smtClean="0"/>
              <a:t>, its really great</a:t>
            </a:r>
            <a:r>
              <a:rPr lang="en-US" baseline="0" dirty="0" smtClean="0"/>
              <a:t> to be here and to be asked to talk about our work on ash dieback and to an audience so interested in these new </a:t>
            </a:r>
            <a:r>
              <a:rPr lang="en-US" baseline="0" dirty="0" err="1" smtClean="0"/>
              <a:t>oportunities</a:t>
            </a:r>
            <a:r>
              <a:rPr lang="en-US" baseline="0" dirty="0" smtClean="0"/>
              <a:t> for genomics. </a:t>
            </a:r>
          </a:p>
          <a:p>
            <a:endParaRPr lang="en-US" baseline="0" dirty="0" smtClean="0"/>
          </a:p>
          <a:p>
            <a:r>
              <a:rPr lang="en-US" baseline="0" dirty="0" smtClean="0"/>
              <a:t>I’ve </a:t>
            </a:r>
            <a:r>
              <a:rPr lang="en-US" baseline="0" dirty="0" err="1" smtClean="0"/>
              <a:t>titledt</a:t>
            </a:r>
            <a:r>
              <a:rPr lang="en-US" baseline="0" dirty="0" smtClean="0"/>
              <a:t> his talk – out of the woods- because as well as taking about progress on the </a:t>
            </a:r>
            <a:r>
              <a:rPr lang="en-US" baseline="0" dirty="0" err="1" smtClean="0"/>
              <a:t>crowdsourced</a:t>
            </a:r>
            <a:r>
              <a:rPr lang="en-US" baseline="0" dirty="0" smtClean="0"/>
              <a:t> genomics of ash dieback, I’ll be talking a little about how projects that embrace open access data and massive collaboration like crowdsourcing can provide a new model for science in emergencies</a:t>
            </a:r>
            <a:endParaRPr lang="en-US" dirty="0"/>
          </a:p>
        </p:txBody>
      </p:sp>
      <p:sp>
        <p:nvSpPr>
          <p:cNvPr id="4" name="Slide Number Placeholder 3"/>
          <p:cNvSpPr>
            <a:spLocks noGrp="1"/>
          </p:cNvSpPr>
          <p:nvPr>
            <p:ph type="sldNum" sz="quarter" idx="10"/>
          </p:nvPr>
        </p:nvSpPr>
        <p:spPr/>
        <p:txBody>
          <a:bodyPr/>
          <a:lstStyle/>
          <a:p>
            <a:fld id="{C7B755EF-6EA1-B945-B1DC-F50BAEA93262}" type="slidenum">
              <a:rPr lang="en-US" smtClean="0"/>
              <a:t>1</a:t>
            </a:fld>
            <a:endParaRPr lang="en-US"/>
          </a:p>
        </p:txBody>
      </p:sp>
    </p:spTree>
    <p:extLst>
      <p:ext uri="{BB962C8B-B14F-4D97-AF65-F5344CB8AC3E}">
        <p14:creationId xmlns:p14="http://schemas.microsoft.com/office/powerpoint/2010/main" val="4046638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Together these analyses suggest numerous small collapsed regions in the assembly, an </a:t>
            </a:r>
            <a:r>
              <a:rPr lang="en-US" sz="1200" kern="1200" dirty="0" err="1" smtClean="0">
                <a:solidFill>
                  <a:schemeClr val="tx1"/>
                </a:solidFill>
                <a:effectLst/>
                <a:latin typeface="+mn-lt"/>
                <a:ea typeface="+mn-ea"/>
                <a:cs typeface="+mn-cs"/>
              </a:rPr>
              <a:t>artefact</a:t>
            </a:r>
            <a:r>
              <a:rPr lang="en-US" sz="1200" kern="1200" dirty="0" smtClean="0">
                <a:solidFill>
                  <a:schemeClr val="tx1"/>
                </a:solidFill>
                <a:effectLst/>
                <a:latin typeface="+mn-lt"/>
                <a:ea typeface="+mn-ea"/>
                <a:cs typeface="+mn-cs"/>
              </a:rPr>
              <a:t> like this can easily be corrected with the inclusion of longer reads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10</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examined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proteome of </a:t>
            </a:r>
            <a:r>
              <a:rPr lang="en-US" sz="1200" i="1" kern="1200" dirty="0" err="1" smtClean="0">
                <a:solidFill>
                  <a:schemeClr val="tx1"/>
                </a:solidFill>
                <a:effectLst/>
                <a:latin typeface="+mn-lt"/>
                <a:ea typeface="+mn-ea"/>
                <a:cs typeface="+mn-cs"/>
              </a:rPr>
              <a:t>H.pseudoalbidus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identified all proteins that look that they would be secreted based on prediction</a:t>
            </a:r>
            <a:r>
              <a:rPr lang="en-US" sz="1200" kern="1200" baseline="0" dirty="0" smtClean="0">
                <a:solidFill>
                  <a:schemeClr val="tx1"/>
                </a:solidFill>
                <a:effectLst/>
                <a:latin typeface="+mn-lt"/>
                <a:ea typeface="+mn-ea"/>
                <a:cs typeface="+mn-cs"/>
              </a:rPr>
              <a:t> of a secretion signal,</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protein features, Effectors</a:t>
            </a:r>
            <a:r>
              <a:rPr lang="en-US" sz="1200" kern="1200" baseline="0" dirty="0" smtClean="0">
                <a:solidFill>
                  <a:schemeClr val="tx1"/>
                </a:solidFill>
                <a:effectLst/>
                <a:latin typeface="+mn-lt"/>
                <a:ea typeface="+mn-ea"/>
                <a:cs typeface="+mn-cs"/>
              </a:rPr>
              <a:t> being the proteins that the pathogen uses to cause disease in the host.</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11</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We’ve also received </a:t>
            </a:r>
            <a:r>
              <a:rPr lang="en-US" dirty="0" err="1" smtClean="0"/>
              <a:t>metagenomic</a:t>
            </a:r>
            <a:r>
              <a:rPr lang="en-US" baseline="0" dirty="0" smtClean="0"/>
              <a:t> analysis of the mixed material samples on OADB. These showed us the range of organisms potentially co-habiting with the fungus, in particular we noticed </a:t>
            </a:r>
            <a:r>
              <a:rPr lang="en-US" sz="1200" i="1" kern="1200" dirty="0" err="1" smtClean="0">
                <a:solidFill>
                  <a:schemeClr val="tx1"/>
                </a:solidFill>
                <a:effectLst/>
                <a:latin typeface="+mn-lt"/>
                <a:ea typeface="+mn-ea"/>
                <a:cs typeface="+mn-cs"/>
              </a:rPr>
              <a:t>Togninia</a:t>
            </a:r>
            <a:r>
              <a:rPr lang="en-US" sz="1200" i="1"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Species which </a:t>
            </a:r>
            <a:r>
              <a:rPr lang="en-US" sz="1200" kern="1200" dirty="0" smtClean="0">
                <a:solidFill>
                  <a:schemeClr val="tx1"/>
                </a:solidFill>
                <a:effectLst/>
                <a:latin typeface="+mn-lt"/>
                <a:ea typeface="+mn-ea"/>
                <a:cs typeface="+mn-cs"/>
              </a:rPr>
              <a:t>has been observed in dead vascular tissue of declining ash tree branches in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12</a:t>
            </a:fld>
            <a:endParaRPr lang="en-US"/>
          </a:p>
        </p:txBody>
      </p:sp>
    </p:spTree>
    <p:extLst>
      <p:ext uri="{BB962C8B-B14F-4D97-AF65-F5344CB8AC3E}">
        <p14:creationId xmlns:p14="http://schemas.microsoft.com/office/powerpoint/2010/main" val="1421493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had analyses provided that used partial sequences of MAT loci, mating type loci from related species and used those to fully reconstruct the same in </a:t>
            </a:r>
            <a:r>
              <a:rPr lang="en-US" baseline="0" dirty="0" err="1" smtClean="0"/>
              <a:t>H.pseudoalbidus</a:t>
            </a:r>
            <a:r>
              <a:rPr lang="en-US" baseline="0" dirty="0" smtClean="0"/>
              <a:t> and then showed that different mating types were present in the UK and at a ratio that suggested sexual crossing had been going on for a while. Which in turn indicated the fungus had been in the country for longer than the first sightings.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13</a:t>
            </a:fld>
            <a:endParaRPr lang="en-US"/>
          </a:p>
        </p:txBody>
      </p:sp>
    </p:spTree>
    <p:extLst>
      <p:ext uri="{BB962C8B-B14F-4D97-AF65-F5344CB8AC3E}">
        <p14:creationId xmlns:p14="http://schemas.microsoft.com/office/powerpoint/2010/main" val="3546447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14</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15</a:t>
            </a:fld>
            <a:endParaRPr lang="en-US"/>
          </a:p>
        </p:txBody>
      </p:sp>
    </p:spTree>
    <p:extLst>
      <p:ext uri="{BB962C8B-B14F-4D97-AF65-F5344CB8AC3E}">
        <p14:creationId xmlns:p14="http://schemas.microsoft.com/office/powerpoint/2010/main" val="128110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Getting </a:t>
            </a:r>
            <a:r>
              <a:rPr lang="en-US" dirty="0" err="1" smtClean="0"/>
              <a:t>bioinformaticians</a:t>
            </a:r>
            <a:r>
              <a:rPr lang="en-US" dirty="0" smtClean="0"/>
              <a:t> involved through </a:t>
            </a:r>
            <a:r>
              <a:rPr lang="en-US" dirty="0" err="1" smtClean="0"/>
              <a:t>github</a:t>
            </a:r>
            <a:r>
              <a:rPr lang="en-US" dirty="0" smtClean="0"/>
              <a:t> is fine. </a:t>
            </a:r>
          </a:p>
          <a:p>
            <a:endParaRPr lang="en-US" dirty="0" smtClean="0"/>
          </a:p>
          <a:p>
            <a:r>
              <a:rPr lang="en-US" dirty="0" smtClean="0"/>
              <a:t>But they have a habit</a:t>
            </a:r>
            <a:r>
              <a:rPr lang="en-US" baseline="0" dirty="0" smtClean="0"/>
              <a:t> of doing bioinformatics analysis and knowing less about the pathogen than they might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biologists,  who know all about the pathogen and host biology to get involved and liberate the genomics data and expertise to them and get the insights back from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first thing</a:t>
            </a:r>
            <a:r>
              <a:rPr lang="en-US" baseline="0" dirty="0" smtClean="0"/>
              <a:t> we did was the same as every </a:t>
            </a:r>
            <a:r>
              <a:rPr lang="en-US" baseline="0" dirty="0" err="1" smtClean="0"/>
              <a:t>bioinformatician</a:t>
            </a:r>
            <a:r>
              <a:rPr lang="en-US" baseline="0" dirty="0" smtClean="0"/>
              <a:t> worth their salt,  to put together the basic databases with the right query interface that will help the biologist find what they are looking for from their bit of sequence, their gene or protein function or their named gene and let them start to interrogate the data that was being created.</a:t>
            </a:r>
            <a:endParaRPr lang="en-US" dirty="0" smtClean="0"/>
          </a:p>
          <a:p>
            <a:endParaRPr lang="en-US" baseline="0" dirty="0" smtClean="0"/>
          </a:p>
          <a:p>
            <a:endParaRPr lang="en-US" baseline="0" dirty="0" smtClean="0"/>
          </a:p>
          <a:p>
            <a:r>
              <a:rPr lang="en-US" baseline="0" dirty="0" smtClean="0"/>
              <a:t>Crowdsourcing, and in particular wide ranging, comprehensive and hopefully sustainable crowdsourcing is dependent on the community that you can build. So the whole task </a:t>
            </a:r>
            <a:r>
              <a:rPr lang="en-US" baseline="0" dirty="0" err="1" smtClean="0"/>
              <a:t>generalises</a:t>
            </a:r>
            <a:r>
              <a:rPr lang="en-US" baseline="0" dirty="0" smtClean="0"/>
              <a:t> to one of how you actually build better biology/bioinformatics communities and how you </a:t>
            </a:r>
            <a:r>
              <a:rPr lang="en-US" baseline="0" dirty="0" err="1" smtClean="0"/>
              <a:t>incentivise</a:t>
            </a:r>
            <a:r>
              <a:rPr lang="en-US" baseline="0" dirty="0" smtClean="0"/>
              <a:t> that.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16</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while providing functionality like BLAST.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17</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call our tool Gee Fu and this</a:t>
            </a:r>
            <a:r>
              <a:rPr lang="en-US" dirty="0" smtClean="0"/>
              <a:t> is the</a:t>
            </a:r>
            <a:r>
              <a:rPr lang="en-US" baseline="0" dirty="0" smtClean="0"/>
              <a:t> Software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18</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major function</a:t>
            </a:r>
            <a:r>
              <a:rPr lang="en-US" baseline="0" dirty="0" smtClean="0"/>
              <a:t> is annotation, the </a:t>
            </a:r>
            <a:r>
              <a:rPr lang="en-US" baseline="0" smtClean="0"/>
              <a:t>tool  </a:t>
            </a:r>
            <a:r>
              <a:rPr lang="en-US" baseline="0" dirty="0" smtClean="0"/>
              <a:t>provides ways of directly editing and annotating gene models as you browse, and </a:t>
            </a:r>
            <a:r>
              <a:rPr lang="en-US" baseline="0" dirty="0" err="1" smtClean="0"/>
              <a:t>propogates</a:t>
            </a:r>
            <a:r>
              <a:rPr lang="en-US" baseline="0" dirty="0" smtClean="0"/>
              <a:t> all the edits directly to the data base so all other users can see immediately</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19</a:t>
            </a:fld>
            <a:endParaRPr lang="en-US"/>
          </a:p>
        </p:txBody>
      </p:sp>
    </p:spTree>
    <p:extLst>
      <p:ext uri="{BB962C8B-B14F-4D97-AF65-F5344CB8AC3E}">
        <p14:creationId xmlns:p14="http://schemas.microsoft.com/office/powerpoint/2010/main" val="2758270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In the British Isles and Northern Europe it</a:t>
            </a:r>
            <a:r>
              <a:rPr lang="fr-FR" baseline="0" dirty="0" smtClean="0"/>
              <a:t>’</a:t>
            </a:r>
            <a:r>
              <a:rPr lang="en-GB" baseline="0" dirty="0" smtClean="0"/>
              <a:t>s a huge figure in </a:t>
            </a:r>
            <a:r>
              <a:rPr lang="en-GB" baseline="0" dirty="0" err="1" smtClean="0"/>
              <a:t>norse</a:t>
            </a:r>
            <a:r>
              <a:rPr lang="en-GB" baseline="0" dirty="0" smtClean="0"/>
              <a:t> cosmology “</a:t>
            </a:r>
            <a:r>
              <a:rPr lang="en-GB" baseline="0" dirty="0" err="1" smtClean="0"/>
              <a:t>Yggdrasil</a:t>
            </a:r>
            <a:r>
              <a:rPr lang="en-GB" baseline="0" dirty="0" smtClean="0"/>
              <a:t>” the world tree that joins the nine worlds of the mythology is an ash.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Economically it’s important. It has a very straight strong wood and as such is useful in furniture and tools.</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also allows</a:t>
            </a:r>
            <a:r>
              <a:rPr lang="en-US" baseline="0" dirty="0" smtClean="0"/>
              <a:t> sequence searches of the provided data too, and fully cross links this back to the annotations and reports Kind of like a “build your own NCBI”, but restricted to a new and growing set of information for ash dieback</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20</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it comes to getting micro-contributions back from individual specialists, then we have a very different problem. First of all, the biggest hurdle is the publish-or-perish imperative through science. As I’ve mentioned, scientists need publications. At the moment, pretty much the only </a:t>
            </a:r>
            <a:r>
              <a:rPr lang="en-US" baseline="0" dirty="0" err="1" smtClean="0"/>
              <a:t>recognised</a:t>
            </a:r>
            <a:r>
              <a:rPr lang="en-US" baseline="0" dirty="0" smtClean="0"/>
              <a:t> research output is the paper which is why people sit on their results for so long. But open science movements are pressing on and having some effect so there may be opportunities to start valuing much smaller bits of research. </a:t>
            </a:r>
          </a:p>
          <a:p>
            <a:endParaRPr lang="en-US" baseline="0" dirty="0" smtClean="0"/>
          </a:p>
          <a:p>
            <a:r>
              <a:rPr lang="en-US" baseline="0" dirty="0" smtClean="0"/>
              <a:t>So we’ve been implementing reward badges into our tool stack.  </a:t>
            </a:r>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21</a:t>
            </a:fld>
            <a:endParaRPr lang="en-US"/>
          </a:p>
        </p:txBody>
      </p:sp>
    </p:spTree>
    <p:extLst>
      <p:ext uri="{BB962C8B-B14F-4D97-AF65-F5344CB8AC3E}">
        <p14:creationId xmlns:p14="http://schemas.microsoft.com/office/powerpoint/2010/main" val="1611082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two very</a:t>
            </a:r>
            <a:r>
              <a:rPr lang="en-US" baseline="0" dirty="0" smtClean="0"/>
              <a:t> specific tools to our stack to manage badge awarding as contributors used the stack. The first of these is Merit, a standalone web app for managing badges themselves. And we also added scoreboard, a tool for tracking the activity of a user within the apps and issuing one of the badges in merit once the achievement has been reached.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22</a:t>
            </a:fld>
            <a:endParaRPr lang="en-US"/>
          </a:p>
        </p:txBody>
      </p:sp>
    </p:spTree>
    <p:extLst>
      <p:ext uri="{BB962C8B-B14F-4D97-AF65-F5344CB8AC3E}">
        <p14:creationId xmlns:p14="http://schemas.microsoft.com/office/powerpoint/2010/main" val="3863307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is kept informed</a:t>
            </a:r>
            <a:r>
              <a:rPr lang="en-US" baseline="0" dirty="0" smtClean="0"/>
              <a:t> of progress by little pop ups as they work, click </a:t>
            </a:r>
            <a:r>
              <a:rPr lang="en-US" baseline="0" dirty="0" err="1" smtClean="0"/>
              <a:t>throughs</a:t>
            </a:r>
            <a:r>
              <a:rPr lang="en-US" baseline="0" dirty="0" smtClean="0"/>
              <a:t> allow the badge to be collected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23</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finally we hope to also be able to reach non-specialists in the general public, p</a:t>
            </a:r>
            <a:r>
              <a:rPr lang="en-US" dirty="0" smtClean="0"/>
              <a:t>eople with only a few</a:t>
            </a:r>
            <a:r>
              <a:rPr lang="en-US" baseline="0" dirty="0" smtClean="0"/>
              <a:t> minutes at a time to spare but a desire to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terribly outweighed in numbers by non-scientists, people with interest in these issues, who are motivated to use their spare (and not just professional or work time) to try and make a difference in the world. </a:t>
            </a:r>
            <a:endParaRPr lang="en-US" dirty="0" smtClean="0"/>
          </a:p>
          <a:p>
            <a:endParaRPr lang="en-US" baseline="0" dirty="0" smtClean="0"/>
          </a:p>
          <a:p>
            <a:r>
              <a:rPr lang="en-US" baseline="0" dirty="0" smtClean="0"/>
              <a:t>So we’ve started crowd-sourcing through citizen science projects.</a:t>
            </a:r>
          </a:p>
          <a:p>
            <a:endParaRPr lang="en-US" baseline="0" dirty="0" smtClean="0"/>
          </a:p>
          <a:p>
            <a:r>
              <a:rPr lang="en-US" baseline="0" dirty="0" smtClean="0"/>
              <a:t>And we took the opportunity to use people power to do analysis of genetic variants that would show up in our sequence data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many of the variants we want to examine, the computer programs make errors that a human being would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High throughput algorithms are error prone in some key parts of assemblies and genomes, like INDELs, or at assembly ends or repeat rich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correct the alignments that </a:t>
            </a:r>
            <a:r>
              <a:rPr lang="en-US" baseline="0" dirty="0" err="1" smtClean="0"/>
              <a:t>underly</a:t>
            </a:r>
            <a:r>
              <a:rPr lang="en-US" baseline="0" dirty="0" smtClean="0"/>
              <a:t> SNP calls by eye all the time: </a:t>
            </a:r>
            <a:r>
              <a:rPr lang="en-US" dirty="0" smtClean="0"/>
              <a:t>So we built a game to allow Non scientists to do this for us</a:t>
            </a:r>
            <a:r>
              <a:rPr lang="en-US" baseline="0" dirty="0" smtClean="0"/>
              <a:t> and put the SNPs the computer is likely to have got wrong into it.</a:t>
            </a:r>
            <a:endParaRPr lang="en-US" dirty="0" smtClean="0"/>
          </a:p>
          <a:p>
            <a:endParaRPr lang="en-US" baseline="0"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24</a:t>
            </a:fld>
            <a:endParaRPr lang="en-US"/>
          </a:p>
        </p:txBody>
      </p:sp>
    </p:spTree>
    <p:extLst>
      <p:ext uri="{BB962C8B-B14F-4D97-AF65-F5344CB8AC3E}">
        <p14:creationId xmlns:p14="http://schemas.microsoft.com/office/powerpoint/2010/main" val="1987068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game we produced is called </a:t>
            </a:r>
            <a:r>
              <a:rPr lang="en-US" dirty="0" err="1" smtClean="0"/>
              <a:t>Fraxinus</a:t>
            </a:r>
            <a:r>
              <a:rPr lang="en-US" dirty="0" smtClean="0"/>
              <a:t>, it</a:t>
            </a:r>
            <a:r>
              <a:rPr lang="fr-FR" dirty="0" smtClean="0"/>
              <a:t>’</a:t>
            </a:r>
            <a:r>
              <a:rPr lang="en-US" dirty="0" smtClean="0"/>
              <a:t>s a FLASH</a:t>
            </a:r>
            <a:r>
              <a:rPr lang="en-US" baseline="0" dirty="0" smtClean="0"/>
              <a:t> only </a:t>
            </a:r>
            <a:r>
              <a:rPr lang="en-US" baseline="0" dirty="0" err="1" smtClean="0"/>
              <a:t>facebook</a:t>
            </a:r>
            <a:r>
              <a:rPr lang="en-US" baseline="0" dirty="0" smtClean="0"/>
              <a:t> game</a:t>
            </a:r>
            <a:r>
              <a:rPr lang="en-US" dirty="0" smtClean="0"/>
              <a:t> designed by myself and the BAFTA nominated game company Team Cooper in Sheffield</a:t>
            </a:r>
            <a:r>
              <a:rPr lang="en-US" baseline="0" dirty="0" smtClean="0"/>
              <a:t> </a:t>
            </a:r>
          </a:p>
          <a:p>
            <a:endParaRPr lang="en-US" baseline="0" dirty="0" smtClean="0"/>
          </a:p>
          <a:p>
            <a:r>
              <a:rPr lang="en-US" dirty="0" smtClean="0"/>
              <a:t>This</a:t>
            </a:r>
            <a:r>
              <a:rPr lang="en-US" baseline="0" dirty="0" smtClean="0"/>
              <a:t> is the main game screen of </a:t>
            </a:r>
            <a:r>
              <a:rPr lang="en-US" baseline="0" dirty="0" err="1" smtClean="0"/>
              <a:t>Fraxinus</a:t>
            </a:r>
            <a:r>
              <a:rPr lang="en-US" baseline="0" dirty="0" smtClean="0"/>
              <a:t>,</a:t>
            </a:r>
          </a:p>
          <a:p>
            <a:r>
              <a:rPr lang="en-US" baseline="0" dirty="0" smtClean="0"/>
              <a:t>Along the top we have Target Pattern, from one of our references. Targets are pre-selected to be the sites the algorithms make a mess in.</a:t>
            </a:r>
          </a:p>
          <a:p>
            <a:endParaRPr lang="en-US" baseline="0" dirty="0" smtClean="0"/>
          </a:p>
          <a:p>
            <a:r>
              <a:rPr lang="en-US" baseline="0" dirty="0" smtClean="0"/>
              <a:t>The rest of the </a:t>
            </a:r>
            <a:r>
              <a:rPr lang="en-US" baseline="0" dirty="0" err="1" smtClean="0"/>
              <a:t>coloured</a:t>
            </a:r>
            <a:r>
              <a:rPr lang="en-US" baseline="0" dirty="0" smtClean="0"/>
              <a:t> rows are reads from DNA sequencing experiments.</a:t>
            </a:r>
          </a:p>
          <a:p>
            <a:endParaRPr lang="en-US" baseline="0" dirty="0" smtClean="0"/>
          </a:p>
          <a:p>
            <a:r>
              <a:rPr lang="en-US" baseline="0" dirty="0" smtClean="0"/>
              <a:t>The player can Shift, insert and delete nucleotides to make best </a:t>
            </a:r>
            <a:r>
              <a:rPr lang="en-US" baseline="0" dirty="0" err="1" smtClean="0"/>
              <a:t>alignement</a:t>
            </a:r>
            <a:endParaRPr lang="en-US" baseline="0" dirty="0" smtClean="0"/>
          </a:p>
          <a:p>
            <a:endParaRPr lang="en-US" baseline="0" dirty="0" smtClean="0"/>
          </a:p>
          <a:p>
            <a:r>
              <a:rPr lang="en-US" baseline="0" dirty="0" smtClean="0"/>
              <a:t>Score for matches, score deducted for mismatches and creating and extending gaps.</a:t>
            </a:r>
          </a:p>
          <a:p>
            <a:endParaRPr lang="en-US" baseline="0" dirty="0" smtClean="0"/>
          </a:p>
          <a:p>
            <a:r>
              <a:rPr lang="en-US" baseline="0" dirty="0" smtClean="0"/>
              <a:t>Once player has maximum score they think they can get, they can claim the pattern for themselves and get points for that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25</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Value comes from being able to play against your </a:t>
            </a:r>
            <a:r>
              <a:rPr lang="en-US" baseline="0" dirty="0" err="1" smtClean="0"/>
              <a:t>facebook</a:t>
            </a:r>
            <a:r>
              <a:rPr lang="en-US" baseline="0" dirty="0" smtClean="0"/>
              <a:t> friends. The game allows you to compete directly over patterns. The box on the right contains the patterns you’ve won, but by hitting the steal patterns button you have the opportunity to take a pattern from a friend. </a:t>
            </a:r>
          </a:p>
          <a:p>
            <a:endParaRPr lang="en-US" baseline="0" dirty="0" smtClean="0"/>
          </a:p>
          <a:p>
            <a:r>
              <a:rPr lang="en-US" baseline="0" dirty="0" smtClean="0"/>
              <a:t>All you have to do is score one point more.</a:t>
            </a:r>
          </a:p>
          <a:p>
            <a:endParaRPr lang="en-US" baseline="0" dirty="0" smtClean="0"/>
          </a:p>
          <a:p>
            <a:r>
              <a:rPr lang="en-US" baseline="0" dirty="0" smtClean="0"/>
              <a:t>This is valuable to us, because then the patterns get </a:t>
            </a:r>
            <a:r>
              <a:rPr lang="en-US" baseline="0" dirty="0" err="1" smtClean="0"/>
              <a:t>analysed</a:t>
            </a:r>
            <a:r>
              <a:rPr lang="en-US" baseline="0" dirty="0" smtClean="0"/>
              <a:t> more deeply since many sets of eyes and brains look at each.</a:t>
            </a:r>
          </a:p>
          <a:p>
            <a:endParaRPr lang="en-US" baseline="0" dirty="0" smtClean="0"/>
          </a:p>
          <a:p>
            <a:r>
              <a:rPr lang="en-US" baseline="0" dirty="0" smtClean="0"/>
              <a:t>The game </a:t>
            </a:r>
            <a:r>
              <a:rPr lang="en-US" baseline="0" dirty="0" err="1" smtClean="0"/>
              <a:t>incentivises</a:t>
            </a:r>
            <a:r>
              <a:rPr lang="en-US" baseline="0" dirty="0" smtClean="0"/>
              <a:t> this </a:t>
            </a:r>
            <a:r>
              <a:rPr lang="en-US" baseline="0" dirty="0" err="1" smtClean="0"/>
              <a:t>behaviour</a:t>
            </a:r>
            <a:r>
              <a:rPr lang="en-US" baseline="0" dirty="0" smtClean="0"/>
              <a:t> by awarding more points for stealing than taking a fresh pattern. Thus the winning strategy requires the player to replicate an analysis.</a:t>
            </a:r>
          </a:p>
          <a:p>
            <a:endParaRPr lang="en-US" baseline="0" dirty="0" smtClean="0"/>
          </a:p>
          <a:p>
            <a:r>
              <a:rPr lang="en-US" baseline="0" dirty="0" smtClean="0"/>
              <a:t>The game takes the </a:t>
            </a:r>
            <a:r>
              <a:rPr lang="en-US" baseline="0" dirty="0" err="1" smtClean="0"/>
              <a:t>colour</a:t>
            </a:r>
            <a:r>
              <a:rPr lang="en-US" baseline="0" dirty="0" smtClean="0"/>
              <a:t> information from the alignment and returns a SAM format file to a MySQL database on our server along with the players </a:t>
            </a:r>
            <a:r>
              <a:rPr lang="en-US" baseline="0" dirty="0" err="1" smtClean="0"/>
              <a:t>FaceBook</a:t>
            </a:r>
            <a:r>
              <a:rPr lang="en-US" baseline="0" dirty="0" smtClean="0"/>
              <a:t> name.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take this data and put it straight into analysis pipelines.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playing the game is doing real science. The results the players give us go straight back into our public databases to be used in further analyses.</a:t>
            </a:r>
            <a:endParaRPr lang="en-US" dirty="0" smtClean="0"/>
          </a:p>
          <a:p>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26</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had some interest in this from the media</a:t>
            </a:r>
            <a:r>
              <a:rPr lang="en-US" baseline="0" dirty="0" smtClean="0"/>
              <a:t>, it was featured on the main BBC radio news </a:t>
            </a:r>
            <a:r>
              <a:rPr lang="en-US" baseline="0" dirty="0" err="1" smtClean="0"/>
              <a:t>programmes</a:t>
            </a:r>
            <a:r>
              <a:rPr lang="en-US" baseline="0" dirty="0" smtClean="0"/>
              <a:t> and the national news on TV. </a:t>
            </a:r>
          </a:p>
          <a:p>
            <a:endParaRPr lang="en-US" baseline="0" dirty="0" smtClean="0"/>
          </a:p>
          <a:p>
            <a:r>
              <a:rPr lang="en-US" baseline="0" dirty="0" smtClean="0"/>
              <a:t>As a consequence we have had a very fast and very high response.</a:t>
            </a:r>
          </a:p>
          <a:p>
            <a:r>
              <a:rPr lang="en-US" baseline="0" dirty="0" smtClean="0"/>
              <a:t>25 thousand unique players in 126 different countries</a:t>
            </a:r>
          </a:p>
          <a:p>
            <a:r>
              <a:rPr lang="en-US" baseline="0" dirty="0" smtClean="0"/>
              <a:t>With more than 100 playing simultaneously</a:t>
            </a:r>
          </a:p>
          <a:p>
            <a:endParaRPr lang="en-US" baseline="0" dirty="0" smtClean="0"/>
          </a:p>
          <a:p>
            <a:r>
              <a:rPr lang="en-US" baseline="0" dirty="0" smtClean="0"/>
              <a:t>First data set of 10 000 patterns done in just ten weeks.</a:t>
            </a:r>
          </a:p>
          <a:p>
            <a:endParaRPr lang="en-US" baseline="0" dirty="0" smtClean="0"/>
          </a:p>
          <a:p>
            <a:r>
              <a:rPr lang="en-US" baseline="0" dirty="0" smtClean="0"/>
              <a:t>About a third of the variants we added were improved on by the players. So this is a genuinely useful way of making use of the crowd of citizen scientists and we can start to push our results back into </a:t>
            </a:r>
            <a:r>
              <a:rPr lang="en-US" baseline="0" smtClean="0"/>
              <a:t>the repository.</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7303D76-4264-4A4C-8AFE-696AF1FDAFE3}" type="slidenum">
              <a:rPr lang="en-US" smtClean="0"/>
              <a:t>27</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end,</a:t>
            </a:r>
            <a:r>
              <a:rPr lang="en-US" baseline="0" dirty="0" smtClean="0"/>
              <a:t> our ability to deal with emergent pathogens, of trees, of crops or of people and animals depends really on how quickly we can start to understand them as scientists, the established way of doing this isn’t going to be enough in many cases.</a:t>
            </a:r>
          </a:p>
          <a:p>
            <a:endParaRPr lang="en-US" baseline="0" dirty="0" smtClean="0"/>
          </a:p>
          <a:p>
            <a:r>
              <a:rPr lang="en-US" baseline="0" dirty="0" smtClean="0"/>
              <a:t>Getting people to contribute depends on the magnitude of the problem but also relies on the credit we can give and the way that credit is recognized and that too is changing: Open science and open data are themselves emergent trends, biological science is opening up and taking advantage of every avenue it can, its turning the way it does things on its head. It is starting to come out of the woods.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plant pathology we hope that our ash dieback project will not only provide us with insights into this specific emergent pathogen in a way we haven’t been able to do before but that it will help to inspire a wider take up of these methods.</a:t>
            </a:r>
          </a:p>
          <a:p>
            <a:endParaRPr lang="en-US" baseline="0" dirty="0" smtClean="0"/>
          </a:p>
          <a:p>
            <a:r>
              <a:rPr lang="en-US" baseline="0" dirty="0" smtClean="0"/>
              <a:t>And in this specific case, indeed this is what seems to be happening…</a:t>
            </a:r>
          </a:p>
        </p:txBody>
      </p:sp>
      <p:sp>
        <p:nvSpPr>
          <p:cNvPr id="4" name="Slide Number Placeholder 3"/>
          <p:cNvSpPr>
            <a:spLocks noGrp="1"/>
          </p:cNvSpPr>
          <p:nvPr>
            <p:ph type="sldNum" sz="quarter" idx="10"/>
          </p:nvPr>
        </p:nvSpPr>
        <p:spPr/>
        <p:txBody>
          <a:bodyPr/>
          <a:lstStyle/>
          <a:p>
            <a:fld id="{C7B755EF-6EA1-B945-B1DC-F50BAEA93262}" type="slidenum">
              <a:rPr lang="en-US" smtClean="0"/>
              <a:t>28</a:t>
            </a:fld>
            <a:endParaRPr lang="en-US"/>
          </a:p>
        </p:txBody>
      </p:sp>
    </p:spTree>
    <p:extLst>
      <p:ext uri="{BB962C8B-B14F-4D97-AF65-F5344CB8AC3E}">
        <p14:creationId xmlns:p14="http://schemas.microsoft.com/office/powerpoint/2010/main" val="2598893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our</a:t>
            </a:r>
            <a:r>
              <a:rPr lang="en-US" baseline="0" dirty="0" smtClean="0"/>
              <a:t> project</a:t>
            </a:r>
            <a:r>
              <a:rPr lang="en-US" dirty="0" smtClean="0"/>
              <a:t> had started rolling well enough, </a:t>
            </a:r>
            <a:r>
              <a:rPr lang="en-US" baseline="0" dirty="0" smtClean="0"/>
              <a:t>a large consortium, called </a:t>
            </a:r>
            <a:r>
              <a:rPr lang="en-US" baseline="0" dirty="0" err="1" smtClean="0"/>
              <a:t>Nornex</a:t>
            </a:r>
            <a:r>
              <a:rPr lang="en-US" baseline="0" dirty="0" smtClean="0"/>
              <a:t> raised itself into being. Made up of a large number of high-profile international partners, some in Norwich like us and already on board, such as TGAC and JIC, it also contains governmental bodies like Forest Research and </a:t>
            </a:r>
            <a:r>
              <a:rPr lang="en-US" baseline="0" dirty="0" err="1" smtClean="0"/>
              <a:t>Fera</a:t>
            </a:r>
            <a:r>
              <a:rPr lang="en-US" baseline="0" dirty="0" smtClean="0"/>
              <a:t>.  </a:t>
            </a:r>
          </a:p>
          <a:p>
            <a:endParaRPr lang="en-US" baseline="0" dirty="0" smtClean="0"/>
          </a:p>
          <a:p>
            <a:endParaRPr lang="en-US" dirty="0" smtClean="0"/>
          </a:p>
          <a:p>
            <a:r>
              <a:rPr lang="en-US" dirty="0" smtClean="0"/>
              <a:t>And</a:t>
            </a:r>
            <a:r>
              <a:rPr lang="en-US" baseline="0" dirty="0" smtClean="0"/>
              <a:t> the best thing is they’ve all agreed to play by open access rules so our project is only getting bigger and involving more types of scientist.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29</a:t>
            </a:fld>
            <a:endParaRPr lang="en-US"/>
          </a:p>
        </p:txBody>
      </p:sp>
    </p:spTree>
    <p:extLst>
      <p:ext uri="{BB962C8B-B14F-4D97-AF65-F5344CB8AC3E}">
        <p14:creationId xmlns:p14="http://schemas.microsoft.com/office/powerpoint/2010/main" val="272911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a:t>
            </a:r>
            <a:r>
              <a:rPr lang="en-US" baseline="0" dirty="0" err="1" smtClean="0"/>
              <a:t>Hymenoscyphus</a:t>
            </a:r>
            <a:r>
              <a:rPr lang="en-US" baseline="0" dirty="0" smtClean="0"/>
              <a:t> </a:t>
            </a:r>
            <a:r>
              <a:rPr lang="en-US" baseline="0" dirty="0" err="1" smtClean="0"/>
              <a:t>pseudoalbidus</a:t>
            </a:r>
            <a:r>
              <a:rPr lang="en-US" baseline="0" dirty="0" smtClean="0"/>
              <a:t> </a:t>
            </a:r>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p>
          <a:p>
            <a:endParaRPr lang="en-US" baseline="0" dirty="0" smtClean="0"/>
          </a:p>
          <a:p>
            <a:r>
              <a:rPr lang="en-US" dirty="0" smtClean="0"/>
              <a:t>Ash dieback</a:t>
            </a:r>
            <a:r>
              <a:rPr lang="en-US" baseline="0" dirty="0" smtClean="0"/>
              <a:t> disease reached UK in 2012 and had spread across the country in under 12 months</a:t>
            </a:r>
            <a:endParaRPr lang="en-US" dirty="0" smtClean="0"/>
          </a:p>
          <a:p>
            <a:endParaRPr lang="en-US" baseline="0" dirty="0" smtClean="0"/>
          </a:p>
          <a:p>
            <a:r>
              <a:rPr lang="en-US" baseline="0" dirty="0" smtClean="0"/>
              <a:t>Up to 90% of our 80 million ash trees are under threat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 have a fast spreading outbreak of this potent pathogen, and as scientists we should be able to do something about it. </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a:t>
            </a:r>
            <a:r>
              <a:rPr lang="en-US" baseline="0" dirty="0" smtClean="0"/>
              <a:t> in the end is the big pay off. Crowdsourcing can generate a new community with enough data and preliminary results to not only answer questions but prove to a funding body that a project is important and viable. It can also help bake in open-ness from the get </a:t>
            </a:r>
            <a:r>
              <a:rPr lang="en-US" baseline="0" smtClean="0"/>
              <a:t>go. Crowdsourcing </a:t>
            </a:r>
            <a:r>
              <a:rPr lang="en-US" baseline="0" dirty="0" smtClean="0"/>
              <a:t>can be a great way to launch new projects.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30</a:t>
            </a:fld>
            <a:endParaRPr lang="en-US"/>
          </a:p>
        </p:txBody>
      </p:sp>
    </p:spTree>
    <p:extLst>
      <p:ext uri="{BB962C8B-B14F-4D97-AF65-F5344CB8AC3E}">
        <p14:creationId xmlns:p14="http://schemas.microsoft.com/office/powerpoint/2010/main" val="635694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31</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32</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4</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6</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7</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p>
          <a:p>
            <a:endParaRPr lang="en-US" baseline="0" dirty="0" smtClean="0"/>
          </a:p>
          <a:p>
            <a:r>
              <a:rPr lang="en-US" baseline="0" dirty="0" smtClean="0"/>
              <a:t>To find anything its possible to just click through the higher level categories, like species down through strain to the different datasets. </a:t>
            </a:r>
          </a:p>
          <a:p>
            <a:endParaRPr lang="en-US" baseline="0" dirty="0" smtClean="0"/>
          </a:p>
          <a:p>
            <a:r>
              <a:rPr lang="en-US" baseline="0" dirty="0" smtClean="0"/>
              <a:t>At each level we have these metadata files that explain what is in the folder and how it was generated. It</a:t>
            </a:r>
            <a:r>
              <a:rPr lang="fr-FR" baseline="0" dirty="0" smtClean="0"/>
              <a:t>’</a:t>
            </a:r>
            <a:r>
              <a:rPr lang="en-US" baseline="0" dirty="0" smtClean="0"/>
              <a:t>s a functional, basic just enough sort of database that is good enough to get us going. We don’t ever intend that this is a replacement for databases of record like SRA, we fully expect that all the data in here that can be pushed to the major DB’s will be.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8</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great start</a:t>
            </a:r>
            <a:r>
              <a:rPr lang="en-US" baseline="0" dirty="0" smtClean="0"/>
              <a:t> and its continued to draw interest. We stimulated a lot of involvement. </a:t>
            </a:r>
          </a:p>
          <a:p>
            <a:endParaRPr lang="en-US" baseline="0" dirty="0" smtClean="0"/>
          </a:p>
          <a:p>
            <a:r>
              <a:rPr lang="en-US" baseline="0" dirty="0" smtClean="0"/>
              <a:t>This top figure shows the commits, that is uploads, to the database over the first year. We got over 170 different contributions in this period, from at least 43 members. That</a:t>
            </a:r>
            <a:r>
              <a:rPr lang="fr-FR" baseline="0" dirty="0" smtClean="0"/>
              <a:t>’</a:t>
            </a:r>
            <a:r>
              <a:rPr lang="en-US" baseline="0" dirty="0" smtClean="0"/>
              <a:t>s a good size community from nothing. </a:t>
            </a:r>
          </a:p>
          <a:p>
            <a:endParaRPr lang="en-US" baseline="0" dirty="0" smtClean="0"/>
          </a:p>
          <a:p>
            <a:r>
              <a:rPr lang="en-US" baseline="0" dirty="0" smtClean="0"/>
              <a:t>The amount of analyses is great too, its quite hard to quantify analysis per se, but a rough guess is the number of lines of stuff added to the database.  This peak of additions represents over 35 million new lines added. That figure doesn’t include raw data, raw reads and such, just the derived analysis output. </a:t>
            </a:r>
          </a:p>
          <a:p>
            <a:endParaRPr lang="en-US" baseline="0" dirty="0" smtClean="0"/>
          </a:p>
          <a:p>
            <a:r>
              <a:rPr lang="en-US" baseline="0" dirty="0" smtClean="0"/>
              <a:t>As you can see we’ve had multiple periods of large contributions over the year which has resulted in 37 separate blog posts about analyses from </a:t>
            </a:r>
          </a:p>
          <a:p>
            <a:endParaRPr lang="en-US" baseline="0" dirty="0" smtClean="0"/>
          </a:p>
          <a:p>
            <a:r>
              <a:rPr lang="en-US" baseline="0" dirty="0" smtClean="0"/>
              <a:t>So we managed to generate a really significant community in a very short time.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9</a:t>
            </a:fld>
            <a:endParaRPr lang="en-US"/>
          </a:p>
        </p:txBody>
      </p:sp>
    </p:spTree>
    <p:extLst>
      <p:ext uri="{BB962C8B-B14F-4D97-AF65-F5344CB8AC3E}">
        <p14:creationId xmlns:p14="http://schemas.microsoft.com/office/powerpoint/2010/main" val="3071593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11/05/2014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825391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11/05/2014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0364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11/05/2014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82191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11/05/2014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66219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F0B7EE06-B51F-6844-BBEC-C35630F779C9}" type="datetimeFigureOut">
              <a:rPr lang="en-US" smtClean="0"/>
              <a:t>11/05/2014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718246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F0B7EE06-B51F-6844-BBEC-C35630F779C9}" type="datetimeFigureOut">
              <a:rPr lang="en-US" smtClean="0"/>
              <a:t>11/05/2014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006904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F0B7EE06-B51F-6844-BBEC-C35630F779C9}" type="datetimeFigureOut">
              <a:rPr lang="en-US" smtClean="0"/>
              <a:t>11/05/2014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5163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F0B7EE06-B51F-6844-BBEC-C35630F779C9}" type="datetimeFigureOut">
              <a:rPr lang="en-US" smtClean="0"/>
              <a:t>11/05/2014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37379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7EE06-B51F-6844-BBEC-C35630F779C9}" type="datetimeFigureOut">
              <a:rPr lang="en-US" smtClean="0"/>
              <a:t>11/05/2014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140008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11/05/2014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482550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11/05/2014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618634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7EE06-B51F-6844-BBEC-C35630F779C9}" type="datetimeFigureOut">
              <a:rPr lang="en-US" smtClean="0"/>
              <a:t>11/05/2014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BFAEF-CE1A-304D-8F38-EB9BBB5649F2}" type="slidenum">
              <a:rPr lang="en-US" smtClean="0"/>
              <a:t>‹#›</a:t>
            </a:fld>
            <a:endParaRPr lang="en-US"/>
          </a:p>
        </p:txBody>
      </p:sp>
    </p:spTree>
    <p:extLst>
      <p:ext uri="{BB962C8B-B14F-4D97-AF65-F5344CB8AC3E}">
        <p14:creationId xmlns:p14="http://schemas.microsoft.com/office/powerpoint/2010/main" val="40567929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tif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tiff"/></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tiff"/><Relationship Id="rId5"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4.jpg"/></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0.jpg"/></Relationships>
</file>

<file path=ppt/slides/_rels/slide29.xml.rels><?xml version="1.0" encoding="UTF-8" standalone="yes"?>
<Relationships xmlns="http://schemas.openxmlformats.org/package/2006/relationships"><Relationship Id="rId11" Type="http://schemas.openxmlformats.org/officeDocument/2006/relationships/image" Target="../media/image48.gif"/><Relationship Id="rId12" Type="http://schemas.openxmlformats.org/officeDocument/2006/relationships/image" Target="../media/image49.png"/><Relationship Id="rId13" Type="http://schemas.openxmlformats.org/officeDocument/2006/relationships/image" Target="../media/image50.png"/><Relationship Id="rId14" Type="http://schemas.openxmlformats.org/officeDocument/2006/relationships/image" Target="../media/image51.emf"/><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hyperlink" Target="http://www.fera.defra.gov.uk/" TargetMode="External"/><Relationship Id="rId9" Type="http://schemas.openxmlformats.org/officeDocument/2006/relationships/image" Target="../media/image46.gif"/><Relationship Id="rId10" Type="http://schemas.openxmlformats.org/officeDocument/2006/relationships/image" Target="../media/image4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2.jp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hyperlink" Target="http://www.fera.defra.gov.uk/" TargetMode="External"/><Relationship Id="rId8" Type="http://schemas.openxmlformats.org/officeDocument/2006/relationships/image" Target="../media/image46.gif"/><Relationship Id="rId9" Type="http://schemas.openxmlformats.org/officeDocument/2006/relationships/image" Target="../media/image45.png"/><Relationship Id="rId10" Type="http://schemas.openxmlformats.org/officeDocument/2006/relationships/image" Target="../media/image55.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JW_0850v2.jpg"/>
          <p:cNvPicPr>
            <a:picLocks noChangeAspect="1"/>
          </p:cNvPicPr>
          <p:nvPr/>
        </p:nvPicPr>
        <p:blipFill rotWithShape="1">
          <a:blip r:embed="rId3" cstate="print">
            <a:extLst>
              <a:ext uri="{28A0092B-C50C-407E-A947-70E740481C1C}">
                <a14:useLocalDpi xmlns:a14="http://schemas.microsoft.com/office/drawing/2010/main"/>
              </a:ext>
            </a:extLst>
          </a:blip>
          <a:srcRect l="11187"/>
          <a:stretch/>
        </p:blipFill>
        <p:spPr>
          <a:xfrm>
            <a:off x="0" y="0"/>
            <a:ext cx="9144000" cy="6858000"/>
          </a:xfrm>
          <a:prstGeom prst="rect">
            <a:avLst/>
          </a:prstGeom>
        </p:spPr>
      </p:pic>
      <p:sp>
        <p:nvSpPr>
          <p:cNvPr id="8" name="Rectangle 7"/>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4500" y="5647932"/>
            <a:ext cx="5677937" cy="701812"/>
          </a:xfrm>
        </p:spPr>
        <p:txBody>
          <a:bodyPr>
            <a:noAutofit/>
          </a:bodyPr>
          <a:lstStyle/>
          <a:p>
            <a:r>
              <a:rPr lang="en-US" sz="4000" cap="all" dirty="0" smtClean="0">
                <a:solidFill>
                  <a:schemeClr val="bg1"/>
                </a:solidFill>
                <a:latin typeface="Helvetica"/>
                <a:cs typeface="Helvetica"/>
              </a:rPr>
              <a:t>Out of the woods</a:t>
            </a:r>
            <a:endParaRPr lang="en-US" sz="4000" cap="all" dirty="0">
              <a:solidFill>
                <a:schemeClr val="bg1"/>
              </a:solidFill>
              <a:latin typeface="Helvetica"/>
              <a:cs typeface="Helvetica"/>
            </a:endParaRPr>
          </a:p>
        </p:txBody>
      </p:sp>
      <p:sp>
        <p:nvSpPr>
          <p:cNvPr id="3" name="TextBox 2"/>
          <p:cNvSpPr txBox="1"/>
          <p:nvPr/>
        </p:nvSpPr>
        <p:spPr>
          <a:xfrm>
            <a:off x="6337301" y="5703413"/>
            <a:ext cx="2806700" cy="646331"/>
          </a:xfrm>
          <a:prstGeom prst="rect">
            <a:avLst/>
          </a:prstGeom>
          <a:noFill/>
        </p:spPr>
        <p:txBody>
          <a:bodyPr wrap="square" rtlCol="0">
            <a:spAutoFit/>
          </a:bodyPr>
          <a:lstStyle/>
          <a:p>
            <a:r>
              <a:rPr lang="en-US" dirty="0" smtClean="0">
                <a:solidFill>
                  <a:srgbClr val="FFFFFF"/>
                </a:solidFill>
                <a:latin typeface="Helvetica"/>
                <a:cs typeface="Helvetica"/>
              </a:rPr>
              <a:t>@</a:t>
            </a:r>
            <a:r>
              <a:rPr lang="en-US" dirty="0" err="1" smtClean="0">
                <a:solidFill>
                  <a:srgbClr val="FFFFFF"/>
                </a:solidFill>
                <a:latin typeface="Helvetica"/>
                <a:cs typeface="Helvetica"/>
              </a:rPr>
              <a:t>danmaclean</a:t>
            </a:r>
            <a:endParaRPr lang="en-US" dirty="0" smtClean="0">
              <a:solidFill>
                <a:srgbClr val="FFFFFF"/>
              </a:solidFill>
              <a:latin typeface="Helvetica"/>
              <a:cs typeface="Helvetica"/>
            </a:endParaRPr>
          </a:p>
          <a:p>
            <a:r>
              <a:rPr lang="en-US" dirty="0" err="1" smtClean="0">
                <a:solidFill>
                  <a:srgbClr val="FFFFFF"/>
                </a:solidFill>
                <a:latin typeface="Helvetica"/>
                <a:cs typeface="Helvetica"/>
              </a:rPr>
              <a:t>dan.maclean@tsl.ac.uk</a:t>
            </a:r>
            <a:endParaRPr lang="en-US" dirty="0">
              <a:solidFill>
                <a:srgbClr val="FFFFFF"/>
              </a:solidFill>
              <a:latin typeface="Helvetica"/>
              <a:cs typeface="Helvetica"/>
            </a:endParaRPr>
          </a:p>
        </p:txBody>
      </p:sp>
    </p:spTree>
    <p:extLst>
      <p:ext uri="{BB962C8B-B14F-4D97-AF65-F5344CB8AC3E}">
        <p14:creationId xmlns:p14="http://schemas.microsoft.com/office/powerpoint/2010/main" val="39179263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
        <p:nvSpPr>
          <p:cNvPr id="2" name="TextBox 1"/>
          <p:cNvSpPr txBox="1"/>
          <p:nvPr/>
        </p:nvSpPr>
        <p:spPr>
          <a:xfrm>
            <a:off x="0" y="1367135"/>
            <a:ext cx="1791476" cy="1477328"/>
          </a:xfrm>
          <a:prstGeom prst="rect">
            <a:avLst/>
          </a:prstGeom>
          <a:noFill/>
        </p:spPr>
        <p:txBody>
          <a:bodyPr wrap="none" rtlCol="0">
            <a:spAutoFit/>
          </a:bodyPr>
          <a:lstStyle/>
          <a:p>
            <a:r>
              <a:rPr lang="en-US" dirty="0" smtClean="0"/>
              <a:t>Bernardo </a:t>
            </a:r>
            <a:r>
              <a:rPr lang="en-US" dirty="0" err="1" smtClean="0"/>
              <a:t>Clavijo</a:t>
            </a:r>
            <a:r>
              <a:rPr lang="en-US" dirty="0" smtClean="0"/>
              <a:t>,</a:t>
            </a:r>
          </a:p>
          <a:p>
            <a:r>
              <a:rPr lang="en-US" dirty="0" smtClean="0"/>
              <a:t>Manuel </a:t>
            </a:r>
            <a:r>
              <a:rPr lang="en-US" dirty="0" err="1" smtClean="0"/>
              <a:t>Corpas</a:t>
            </a:r>
            <a:r>
              <a:rPr lang="en-US" dirty="0" smtClean="0"/>
              <a:t>,</a:t>
            </a:r>
          </a:p>
          <a:p>
            <a:r>
              <a:rPr lang="en-US" dirty="0" smtClean="0"/>
              <a:t>Matt Clark,</a:t>
            </a:r>
          </a:p>
          <a:p>
            <a:r>
              <a:rPr lang="en-US" dirty="0" smtClean="0"/>
              <a:t>David </a:t>
            </a:r>
            <a:r>
              <a:rPr lang="en-US" dirty="0" err="1" smtClean="0"/>
              <a:t>Swarbreck</a:t>
            </a:r>
            <a:endParaRPr lang="en-US" dirty="0"/>
          </a:p>
          <a:p>
            <a:r>
              <a:rPr lang="en-US" dirty="0" smtClean="0"/>
              <a:t> - TGAC</a:t>
            </a:r>
            <a:endParaRPr lang="en-US" dirty="0"/>
          </a:p>
        </p:txBody>
      </p:sp>
    </p:spTree>
    <p:extLst>
      <p:ext uri="{BB962C8B-B14F-4D97-AF65-F5344CB8AC3E}">
        <p14:creationId xmlns:p14="http://schemas.microsoft.com/office/powerpoint/2010/main" val="268185951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150787590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
        <p:nvSpPr>
          <p:cNvPr id="3" name="TextBox 2"/>
          <p:cNvSpPr txBox="1"/>
          <p:nvPr/>
        </p:nvSpPr>
        <p:spPr>
          <a:xfrm>
            <a:off x="6928" y="2400300"/>
            <a:ext cx="1841500" cy="923330"/>
          </a:xfrm>
          <a:prstGeom prst="rect">
            <a:avLst/>
          </a:prstGeom>
          <a:noFill/>
        </p:spPr>
        <p:txBody>
          <a:bodyPr wrap="square" rtlCol="0">
            <a:spAutoFit/>
          </a:bodyPr>
          <a:lstStyle/>
          <a:p>
            <a:r>
              <a:rPr lang="en-US" dirty="0" smtClean="0"/>
              <a:t>Christine </a:t>
            </a:r>
            <a:r>
              <a:rPr lang="en-US" dirty="0" err="1" smtClean="0"/>
              <a:t>Sambles</a:t>
            </a:r>
            <a:endParaRPr lang="en-US" dirty="0" smtClean="0"/>
          </a:p>
          <a:p>
            <a:r>
              <a:rPr lang="en-US" dirty="0" smtClean="0"/>
              <a:t>David </a:t>
            </a:r>
            <a:r>
              <a:rPr lang="en-US" dirty="0" err="1" smtClean="0"/>
              <a:t>Studholme</a:t>
            </a:r>
            <a:endParaRPr lang="en-US" dirty="0" smtClean="0"/>
          </a:p>
          <a:p>
            <a:r>
              <a:rPr lang="en-US" dirty="0" smtClean="0"/>
              <a:t>- U of Exeter</a:t>
            </a:r>
            <a:endParaRPr lang="en-US" dirty="0"/>
          </a:p>
        </p:txBody>
      </p:sp>
    </p:spTree>
    <p:extLst>
      <p:ext uri="{BB962C8B-B14F-4D97-AF65-F5344CB8AC3E}">
        <p14:creationId xmlns:p14="http://schemas.microsoft.com/office/powerpoint/2010/main" val="174631100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el_pictu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923925"/>
            <a:ext cx="7632700" cy="5724525"/>
          </a:xfrm>
          <a:prstGeom prst="rect">
            <a:avLst/>
          </a:prstGeom>
        </p:spPr>
      </p:pic>
      <p:sp>
        <p:nvSpPr>
          <p:cNvPr id="5" name="Rectangle 4"/>
          <p:cNvSpPr/>
          <p:nvPr/>
        </p:nvSpPr>
        <p:spPr>
          <a:xfrm>
            <a:off x="0" y="12938"/>
            <a:ext cx="9144000" cy="787162"/>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THAN ONE MATING TYPE</a:t>
            </a:r>
          </a:p>
        </p:txBody>
      </p:sp>
      <p:sp>
        <p:nvSpPr>
          <p:cNvPr id="2" name="Rectangle 1"/>
          <p:cNvSpPr/>
          <p:nvPr/>
        </p:nvSpPr>
        <p:spPr>
          <a:xfrm>
            <a:off x="0" y="6463784"/>
            <a:ext cx="5791200" cy="338554"/>
          </a:xfrm>
          <a:prstGeom prst="rect">
            <a:avLst/>
          </a:prstGeom>
        </p:spPr>
        <p:txBody>
          <a:bodyPr wrap="square">
            <a:spAutoFit/>
          </a:bodyPr>
          <a:lstStyle/>
          <a:p>
            <a:r>
              <a:rPr lang="ro-RO" sz="1600" dirty="0">
                <a:latin typeface="Helvetica"/>
                <a:cs typeface="Helvetica"/>
              </a:rPr>
              <a:t>http://dx.doi.org/10.6084/m9.figshare.1005008</a:t>
            </a:r>
            <a:endParaRPr lang="en-US" sz="1600" dirty="0">
              <a:latin typeface="Helvetica"/>
              <a:cs typeface="Helvetica"/>
            </a:endParaRPr>
          </a:p>
        </p:txBody>
      </p:sp>
      <p:sp>
        <p:nvSpPr>
          <p:cNvPr id="3" name="TextBox 2"/>
          <p:cNvSpPr txBox="1"/>
          <p:nvPr/>
        </p:nvSpPr>
        <p:spPr>
          <a:xfrm>
            <a:off x="190500" y="2349500"/>
            <a:ext cx="1752600" cy="923330"/>
          </a:xfrm>
          <a:prstGeom prst="rect">
            <a:avLst/>
          </a:prstGeom>
          <a:noFill/>
        </p:spPr>
        <p:txBody>
          <a:bodyPr wrap="square" rtlCol="0">
            <a:spAutoFit/>
          </a:bodyPr>
          <a:lstStyle/>
          <a:p>
            <a:r>
              <a:rPr lang="en-US" dirty="0" smtClean="0"/>
              <a:t>Anne Edwards</a:t>
            </a:r>
          </a:p>
          <a:p>
            <a:r>
              <a:rPr lang="en-US" dirty="0" smtClean="0"/>
              <a:t>Diane Saunders</a:t>
            </a:r>
          </a:p>
          <a:p>
            <a:r>
              <a:rPr lang="en-US" dirty="0" smtClean="0"/>
              <a:t>-JIC</a:t>
            </a:r>
            <a:endParaRPr lang="en-US" dirty="0"/>
          </a:p>
        </p:txBody>
      </p:sp>
    </p:spTree>
    <p:extLst>
      <p:ext uri="{BB962C8B-B14F-4D97-AF65-F5344CB8AC3E}">
        <p14:creationId xmlns:p14="http://schemas.microsoft.com/office/powerpoint/2010/main" val="125754688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21588829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158679453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207027307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BROWSER</a:t>
            </a:r>
          </a:p>
        </p:txBody>
      </p:sp>
      <p:sp>
        <p:nvSpPr>
          <p:cNvPr id="5" name="TextBox 4"/>
          <p:cNvSpPr txBox="1"/>
          <p:nvPr/>
        </p:nvSpPr>
        <p:spPr>
          <a:xfrm>
            <a:off x="-1803400" y="-659031"/>
            <a:ext cx="4246550" cy="646331"/>
          </a:xfrm>
          <a:prstGeom prst="rect">
            <a:avLst/>
          </a:prstGeom>
          <a:noFill/>
        </p:spPr>
        <p:txBody>
          <a:bodyPr wrap="none" rtlCol="0">
            <a:spAutoFit/>
          </a:bodyPr>
          <a:lstStyle/>
          <a:p>
            <a:r>
              <a:rPr lang="en-US" dirty="0" smtClean="0"/>
              <a:t>Watching </a:t>
            </a:r>
            <a:r>
              <a:rPr lang="en-US" dirty="0" err="1" smtClean="0"/>
              <a:t>tv</a:t>
            </a:r>
            <a:r>
              <a:rPr lang="en-US" dirty="0" smtClean="0"/>
              <a:t> versus playing a video game or </a:t>
            </a:r>
          </a:p>
          <a:p>
            <a:r>
              <a:rPr lang="en-US" dirty="0" smtClean="0"/>
              <a:t>Reading quietly versus debating </a:t>
            </a:r>
            <a:endParaRPr lang="en-US" dirty="0"/>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160840414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152400"/>
            <a:ext cx="6793302" cy="6858000"/>
          </a:xfrm>
          <a:prstGeom prst="rect">
            <a:avLst/>
          </a:prstGeom>
        </p:spPr>
      </p:pic>
      <p:pic>
        <p:nvPicPr>
          <p:cNvPr id="5" name="Picture 4"/>
          <p:cNvPicPr>
            <a:picLocks noChangeAspect="1"/>
          </p:cNvPicPr>
          <p:nvPr/>
        </p:nvPicPr>
        <p:blipFill>
          <a:blip r:embed="rId4"/>
          <a:stretch>
            <a:fillRect/>
          </a:stretch>
        </p:blipFill>
        <p:spPr>
          <a:xfrm>
            <a:off x="722615" y="2468511"/>
            <a:ext cx="2045986" cy="1704990"/>
          </a:xfrm>
          <a:prstGeom prst="rect">
            <a:avLst/>
          </a:prstGeom>
        </p:spPr>
      </p:pic>
      <p:sp>
        <p:nvSpPr>
          <p:cNvPr id="4" name="Rectangle 3"/>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p>
        </p:txBody>
      </p:sp>
    </p:spTree>
    <p:extLst>
      <p:ext uri="{BB962C8B-B14F-4D97-AF65-F5344CB8AC3E}">
        <p14:creationId xmlns:p14="http://schemas.microsoft.com/office/powerpoint/2010/main" val="313845460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gee </a:t>
            </a:r>
            <a:r>
              <a:rPr lang="en-US" sz="3600" dirty="0" err="1" smtClean="0">
                <a:latin typeface="Helvetica"/>
                <a:cs typeface="Helvetica"/>
              </a:rPr>
              <a:t>fu</a:t>
            </a:r>
            <a:r>
              <a:rPr lang="en-US" sz="3600" dirty="0" smtClean="0">
                <a:latin typeface="Helvetica"/>
                <a:cs typeface="Helvetica"/>
              </a:rPr>
              <a:t> – in browser annotation</a:t>
            </a:r>
          </a:p>
        </p:txBody>
      </p:sp>
      <p:pic>
        <p:nvPicPr>
          <p:cNvPr id="3" name="Picture 2" descr="dallianc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54" y="1270000"/>
            <a:ext cx="6004846" cy="5430308"/>
          </a:xfrm>
          <a:prstGeom prst="rect">
            <a:avLst/>
          </a:prstGeom>
        </p:spPr>
      </p:pic>
    </p:spTree>
    <p:extLst>
      <p:ext uri="{BB962C8B-B14F-4D97-AF65-F5344CB8AC3E}">
        <p14:creationId xmlns:p14="http://schemas.microsoft.com/office/powerpoint/2010/main" val="35532910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Tree>
    <p:extLst>
      <p:ext uri="{BB962C8B-B14F-4D97-AF65-F5344CB8AC3E}">
        <p14:creationId xmlns:p14="http://schemas.microsoft.com/office/powerpoint/2010/main" val="3369607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 </a:t>
            </a:r>
            <a:r>
              <a:rPr lang="en-US" sz="3600" dirty="0" err="1" smtClean="0">
                <a:latin typeface="Helvetica"/>
                <a:cs typeface="Helvetica"/>
              </a:rPr>
              <a:t>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47195535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HASTAC-DML - Creative Commons Attribution-NonCommercial-ShareAlike License  http://www.flickr.com/photos/29677268@N06</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186823420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ward_stack-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06" y="0"/>
            <a:ext cx="8273562" cy="6858000"/>
          </a:xfrm>
          <a:prstGeom prst="rect">
            <a:avLst/>
          </a:prstGeom>
        </p:spPr>
      </p:pic>
    </p:spTree>
    <p:extLst>
      <p:ext uri="{BB962C8B-B14F-4D97-AF65-F5344CB8AC3E}">
        <p14:creationId xmlns:p14="http://schemas.microsoft.com/office/powerpoint/2010/main" val="2315194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3038" y="81051"/>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pic>
        <p:nvPicPr>
          <p:cNvPr id="9" name="Picture 8" descr="2-5.tiff"/>
          <p:cNvPicPr>
            <a:picLocks noChangeAspect="1"/>
          </p:cNvPicPr>
          <p:nvPr/>
        </p:nvPicPr>
        <p:blipFill rotWithShape="1">
          <a:blip r:embed="rId4">
            <a:extLst>
              <a:ext uri="{28A0092B-C50C-407E-A947-70E740481C1C}">
                <a14:useLocalDpi xmlns:a14="http://schemas.microsoft.com/office/drawing/2010/main" val="0"/>
              </a:ext>
            </a:extLst>
          </a:blip>
          <a:srcRect l="47371" t="77156"/>
          <a:stretch/>
        </p:blipFill>
        <p:spPr>
          <a:xfrm>
            <a:off x="4929218" y="5436888"/>
            <a:ext cx="3868702" cy="1335127"/>
          </a:xfrm>
          <a:prstGeom prst="rect">
            <a:avLst/>
          </a:prstGeom>
        </p:spPr>
      </p:pic>
      <p:pic>
        <p:nvPicPr>
          <p:cNvPr id="10" name="Picture 9" descr="12D153D7-0C7F-4EFA-BB14-F0590332B09E@nbi.ac.uk.png"/>
          <p:cNvPicPr>
            <a:picLocks noChangeAspect="1"/>
          </p:cNvPicPr>
          <p:nvPr/>
        </p:nvPicPr>
        <p:blipFill rotWithShape="1">
          <a:blip r:embed="rId5">
            <a:extLst>
              <a:ext uri="{28A0092B-C50C-407E-A947-70E740481C1C}">
                <a14:useLocalDpi xmlns:a14="http://schemas.microsoft.com/office/drawing/2010/main" val="0"/>
              </a:ext>
            </a:extLst>
          </a:blip>
          <a:srcRect t="14754"/>
          <a:stretch/>
        </p:blipFill>
        <p:spPr>
          <a:xfrm>
            <a:off x="161789" y="1965368"/>
            <a:ext cx="6272739" cy="3327050"/>
          </a:xfrm>
          <a:prstGeom prst="rect">
            <a:avLst/>
          </a:prstGeom>
        </p:spPr>
      </p:pic>
    </p:spTree>
    <p:extLst>
      <p:ext uri="{BB962C8B-B14F-4D97-AF65-F5344CB8AC3E}">
        <p14:creationId xmlns:p14="http://schemas.microsoft.com/office/powerpoint/2010/main" val="488025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umblr_m53vyqvwZ91qh1z3g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6539" cy="6858000"/>
          </a:xfrm>
          <a:prstGeom prst="rect">
            <a:avLst/>
          </a:prstGeom>
        </p:spPr>
      </p:pic>
      <p:sp>
        <p:nvSpPr>
          <p:cNvPr id="7" name="Rectangle 6"/>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Humans love games</a:t>
            </a:r>
          </a:p>
        </p:txBody>
      </p:sp>
    </p:spTree>
    <p:extLst>
      <p:ext uri="{BB962C8B-B14F-4D97-AF65-F5344CB8AC3E}">
        <p14:creationId xmlns:p14="http://schemas.microsoft.com/office/powerpoint/2010/main" val="118082632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http</a:t>
            </a:r>
            <a:r>
              <a:rPr lang="en-US" dirty="0"/>
              <a:t>://</a:t>
            </a:r>
            <a:r>
              <a:rPr lang="en-US" dirty="0" err="1"/>
              <a:t>apps.facebook.com</a:t>
            </a:r>
            <a:r>
              <a:rPr lang="en-US" dirty="0"/>
              <a:t>/</a:t>
            </a:r>
            <a:r>
              <a:rPr lang="en-US" dirty="0" err="1"/>
              <a:t>fraxinus</a:t>
            </a:r>
            <a:endParaRPr lang="en-US" dirty="0"/>
          </a:p>
        </p:txBody>
      </p:sp>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4003"/>
            <a:ext cx="8544212" cy="53223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8452" y="-25163"/>
            <a:ext cx="3212960" cy="11786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77879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27000"/>
            <a:ext cx="9144000" cy="656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74821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eader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094" y="2080419"/>
            <a:ext cx="3815514" cy="4325609"/>
          </a:xfrm>
          <a:prstGeom prst="rect">
            <a:avLst/>
          </a:prstGeom>
        </p:spPr>
      </p:pic>
      <p:sp>
        <p:nvSpPr>
          <p:cNvPr id="5" name="Rectangle 4"/>
          <p:cNvSpPr/>
          <p:nvPr/>
        </p:nvSpPr>
        <p:spPr>
          <a:xfrm>
            <a:off x="0" y="224117"/>
            <a:ext cx="9144000" cy="971178"/>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98913" y="416571"/>
            <a:ext cx="4531676" cy="523220"/>
          </a:xfrm>
          <a:prstGeom prst="rect">
            <a:avLst/>
          </a:prstGeom>
          <a:noFill/>
        </p:spPr>
        <p:txBody>
          <a:bodyPr wrap="square" rtlCol="0">
            <a:spAutoFit/>
          </a:bodyPr>
          <a:lstStyle/>
          <a:p>
            <a:r>
              <a:rPr lang="en-US" sz="2800" dirty="0" smtClean="0">
                <a:solidFill>
                  <a:srgbClr val="B53746"/>
                </a:solidFill>
                <a:latin typeface="Delicious-Roman"/>
                <a:cs typeface="Delicious-Roman"/>
              </a:rPr>
              <a:t>Lots of people are playing</a:t>
            </a:r>
            <a:endParaRPr lang="en-US" sz="2800" dirty="0">
              <a:solidFill>
                <a:srgbClr val="B53746"/>
              </a:solidFill>
              <a:latin typeface="Delicious-Roman"/>
              <a:cs typeface="Delicious-Roman"/>
            </a:endParaRPr>
          </a:p>
        </p:txBody>
      </p:sp>
      <p:sp>
        <p:nvSpPr>
          <p:cNvPr id="7" name="Content Placeholder 1"/>
          <p:cNvSpPr>
            <a:spLocks noGrp="1"/>
          </p:cNvSpPr>
          <p:nvPr/>
        </p:nvSpPr>
        <p:spPr>
          <a:xfrm>
            <a:off x="190500" y="2080419"/>
            <a:ext cx="4923594" cy="37107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kern="1200" dirty="0" smtClean="0"/>
              <a:t>In 6 months: 55K visits from ~25K players</a:t>
            </a:r>
          </a:p>
          <a:p>
            <a:r>
              <a:rPr lang="en-US" sz="2400" kern="1200" dirty="0" smtClean="0"/>
              <a:t>Average visit  ~23 minutes</a:t>
            </a:r>
          </a:p>
          <a:p>
            <a:r>
              <a:rPr lang="en-US" sz="2400" kern="1200" dirty="0" smtClean="0"/>
              <a:t>2 years &amp; 2 months  - continuous game play</a:t>
            </a:r>
          </a:p>
          <a:p>
            <a:r>
              <a:rPr lang="en-US" sz="2400" kern="1200" dirty="0" smtClean="0"/>
              <a:t>10K patterns – received 154K solutions</a:t>
            </a:r>
          </a:p>
          <a:p>
            <a:r>
              <a:rPr lang="en-US" sz="2400" kern="1200" dirty="0" smtClean="0"/>
              <a:t>2000 players – 70% solutions</a:t>
            </a:r>
            <a:endParaRPr lang="en-US" sz="2400" kern="1200" dirty="0"/>
          </a:p>
        </p:txBody>
      </p:sp>
    </p:spTree>
    <p:extLst>
      <p:ext uri="{BB962C8B-B14F-4D97-AF65-F5344CB8AC3E}">
        <p14:creationId xmlns:p14="http://schemas.microsoft.com/office/powerpoint/2010/main" val="97123407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sh_2422271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2" y="0"/>
            <a:ext cx="9155812" cy="6857999"/>
          </a:xfrm>
          <a:prstGeom prst="rect">
            <a:avLst/>
          </a:prstGeom>
        </p:spPr>
      </p:pic>
    </p:spTree>
    <p:extLst>
      <p:ext uri="{BB962C8B-B14F-4D97-AF65-F5344CB8AC3E}">
        <p14:creationId xmlns:p14="http://schemas.microsoft.com/office/powerpoint/2010/main" val="44908066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966219" y="1479439"/>
            <a:ext cx="7449878" cy="4677702"/>
            <a:chOff x="714778" y="1864563"/>
            <a:chExt cx="7449878" cy="4677702"/>
          </a:xfrm>
        </p:grpSpPr>
        <p:pic>
          <p:nvPicPr>
            <p:cNvPr id="7" name="Picture 6"/>
            <p:cNvPicPr>
              <a:picLocks noChangeAspect="1"/>
            </p:cNvPicPr>
            <p:nvPr/>
          </p:nvPicPr>
          <p:blipFill>
            <a:blip r:embed="rId3"/>
            <a:stretch>
              <a:fillRect/>
            </a:stretch>
          </p:blipFill>
          <p:spPr>
            <a:xfrm>
              <a:off x="714778" y="2821464"/>
              <a:ext cx="1944466" cy="745693"/>
            </a:xfrm>
            <a:prstGeom prst="rect">
              <a:avLst/>
            </a:prstGeom>
          </p:spPr>
        </p:pic>
        <p:pic>
          <p:nvPicPr>
            <p:cNvPr id="9" name="Picture 8"/>
            <p:cNvPicPr>
              <a:picLocks noChangeAspect="1"/>
            </p:cNvPicPr>
            <p:nvPr/>
          </p:nvPicPr>
          <p:blipFill>
            <a:blip r:embed="rId4"/>
            <a:stretch>
              <a:fillRect/>
            </a:stretch>
          </p:blipFill>
          <p:spPr>
            <a:xfrm>
              <a:off x="3170466" y="2821749"/>
              <a:ext cx="2618247" cy="745408"/>
            </a:xfrm>
            <a:prstGeom prst="rect">
              <a:avLst/>
            </a:prstGeom>
            <a:solidFill>
              <a:schemeClr val="bg1"/>
            </a:solidFill>
          </p:spPr>
        </p:pic>
        <p:pic>
          <p:nvPicPr>
            <p:cNvPr id="10" name="Picture 9"/>
            <p:cNvPicPr>
              <a:picLocks noChangeAspect="1"/>
            </p:cNvPicPr>
            <p:nvPr/>
          </p:nvPicPr>
          <p:blipFill>
            <a:blip r:embed="rId5"/>
            <a:stretch>
              <a:fillRect/>
            </a:stretch>
          </p:blipFill>
          <p:spPr>
            <a:xfrm>
              <a:off x="6385688" y="4075808"/>
              <a:ext cx="1778968" cy="826251"/>
            </a:xfrm>
            <a:prstGeom prst="rect">
              <a:avLst/>
            </a:prstGeom>
          </p:spPr>
        </p:pic>
        <p:pic>
          <p:nvPicPr>
            <p:cNvPr id="11" name="Picture 10"/>
            <p:cNvPicPr>
              <a:picLocks noChangeAspect="1"/>
            </p:cNvPicPr>
            <p:nvPr/>
          </p:nvPicPr>
          <p:blipFill>
            <a:blip r:embed="rId6"/>
            <a:stretch>
              <a:fillRect/>
            </a:stretch>
          </p:blipFill>
          <p:spPr>
            <a:xfrm>
              <a:off x="1065758" y="4122538"/>
              <a:ext cx="2104708" cy="779521"/>
            </a:xfrm>
            <a:prstGeom prst="rect">
              <a:avLst/>
            </a:prstGeom>
          </p:spPr>
        </p:pic>
        <p:pic>
          <p:nvPicPr>
            <p:cNvPr id="13" name="Picture 12"/>
            <p:cNvPicPr>
              <a:picLocks noChangeAspect="1"/>
            </p:cNvPicPr>
            <p:nvPr/>
          </p:nvPicPr>
          <p:blipFill>
            <a:blip r:embed="rId7"/>
            <a:stretch>
              <a:fillRect/>
            </a:stretch>
          </p:blipFill>
          <p:spPr>
            <a:xfrm>
              <a:off x="6370728" y="2691986"/>
              <a:ext cx="1793928" cy="1047549"/>
            </a:xfrm>
            <a:prstGeom prst="rect">
              <a:avLst/>
            </a:prstGeom>
          </p:spPr>
        </p:pic>
        <p:pic>
          <p:nvPicPr>
            <p:cNvPr id="12" name="Picture 4" descr="Fera - The Food and Environment Research Agency">
              <a:hlinkClick r:id="rId8"/>
            </p:cNvPr>
            <p:cNvPicPr>
              <a:picLocks noChangeAspect="1" noChangeArrowheads="1"/>
            </p:cNvPicPr>
            <p:nvPr/>
          </p:nvPicPr>
          <p:blipFill>
            <a:blip r:embed="rId9" cstate="print"/>
            <a:srcRect/>
            <a:stretch>
              <a:fillRect/>
            </a:stretch>
          </p:blipFill>
          <p:spPr bwMode="auto">
            <a:xfrm>
              <a:off x="3601234" y="3887476"/>
              <a:ext cx="2457450" cy="1066801"/>
            </a:xfrm>
            <a:prstGeom prst="rect">
              <a:avLst/>
            </a:prstGeom>
            <a:noFill/>
          </p:spPr>
        </p:pic>
        <p:pic>
          <p:nvPicPr>
            <p:cNvPr id="14" name="Picture 8" descr="http://www.provarplants.co.uk/provar-plants/images/logos/eastmallingresearch.gif"/>
            <p:cNvPicPr>
              <a:picLocks noChangeAspect="1" noChangeArrowheads="1"/>
            </p:cNvPicPr>
            <p:nvPr/>
          </p:nvPicPr>
          <p:blipFill>
            <a:blip r:embed="rId10" cstate="print"/>
            <a:srcRect/>
            <a:stretch>
              <a:fillRect/>
            </a:stretch>
          </p:blipFill>
          <p:spPr bwMode="auto">
            <a:xfrm>
              <a:off x="714778" y="5161027"/>
              <a:ext cx="936104" cy="1088493"/>
            </a:xfrm>
            <a:prstGeom prst="rect">
              <a:avLst/>
            </a:prstGeom>
            <a:noFill/>
          </p:spPr>
        </p:pic>
        <p:pic>
          <p:nvPicPr>
            <p:cNvPr id="16" name="Picture 16" descr="logo: NERC"/>
            <p:cNvPicPr>
              <a:picLocks noChangeAspect="1" noChangeArrowheads="1"/>
            </p:cNvPicPr>
            <p:nvPr/>
          </p:nvPicPr>
          <p:blipFill>
            <a:blip r:embed="rId11" cstate="print"/>
            <a:srcRect/>
            <a:stretch>
              <a:fillRect/>
            </a:stretch>
          </p:blipFill>
          <p:spPr bwMode="auto">
            <a:xfrm>
              <a:off x="2217966" y="5251571"/>
              <a:ext cx="1905000" cy="600075"/>
            </a:xfrm>
            <a:prstGeom prst="rect">
              <a:avLst/>
            </a:prstGeom>
            <a:noFill/>
          </p:spPr>
        </p:pic>
        <p:pic>
          <p:nvPicPr>
            <p:cNvPr id="5" name="Picture 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76615" y="5161027"/>
              <a:ext cx="1061107" cy="1381238"/>
            </a:xfrm>
            <a:prstGeom prst="rect">
              <a:avLst/>
            </a:prstGeom>
            <a:noFill/>
          </p:spPr>
        </p:pic>
        <p:pic>
          <p:nvPicPr>
            <p:cNvPr id="6" name="Picture 5"/>
            <p:cNvPicPr>
              <a:picLocks noChangeAspect="1"/>
            </p:cNvPicPr>
            <p:nvPr/>
          </p:nvPicPr>
          <p:blipFill>
            <a:blip r:embed="rId13"/>
            <a:stretch>
              <a:fillRect/>
            </a:stretch>
          </p:blipFill>
          <p:spPr>
            <a:xfrm>
              <a:off x="4578007" y="5002046"/>
              <a:ext cx="1002567" cy="1362713"/>
            </a:xfrm>
            <a:prstGeom prst="rect">
              <a:avLst/>
            </a:prstGeom>
          </p:spPr>
        </p:pic>
        <p:pic>
          <p:nvPicPr>
            <p:cNvPr id="18" name="Picture 4" descr="Blue (RGB print) cropped logo.emf"/>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157710" y="1864563"/>
              <a:ext cx="6840593" cy="767169"/>
            </a:xfrm>
            <a:prstGeom prst="rect">
              <a:avLst/>
            </a:prstGeom>
            <a:noFill/>
          </p:spPr>
        </p:pic>
      </p:grpSp>
      <p:sp>
        <p:nvSpPr>
          <p:cNvPr id="21" name="Rectangle 20"/>
          <p:cNvSpPr/>
          <p:nvPr/>
        </p:nvSpPr>
        <p:spPr>
          <a:xfrm>
            <a:off x="0" y="1"/>
            <a:ext cx="9144000" cy="939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Nornex</a:t>
            </a:r>
            <a:endParaRPr lang="en-US" sz="3600" dirty="0" smtClean="0">
              <a:latin typeface="Helvetica"/>
              <a:cs typeface="Helvetica"/>
            </a:endParaRPr>
          </a:p>
          <a:p>
            <a:pPr algn="ctr"/>
            <a:r>
              <a:rPr lang="en-US" dirty="0" smtClean="0">
                <a:latin typeface="Helvetica"/>
                <a:cs typeface="Helvetica"/>
              </a:rPr>
              <a:t>An international ash dieback consortium</a:t>
            </a:r>
            <a:endParaRPr lang="en-US" dirty="0">
              <a:latin typeface="Helvetica"/>
              <a:cs typeface="Helvetica"/>
            </a:endParaRPr>
          </a:p>
        </p:txBody>
      </p:sp>
    </p:spTree>
    <p:extLst>
      <p:ext uri="{BB962C8B-B14F-4D97-AF65-F5344CB8AC3E}">
        <p14:creationId xmlns:p14="http://schemas.microsoft.com/office/powerpoint/2010/main" val="40166769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954107"/>
          </a:xfrm>
          <a:prstGeom prst="rect">
            <a:avLst/>
          </a:prstGeom>
          <a:noFill/>
        </p:spPr>
        <p:txBody>
          <a:bodyPr wrap="square" rtlCol="0">
            <a:spAutoFit/>
          </a:bodyPr>
          <a:lstStyle/>
          <a:p>
            <a:pPr algn="ctr"/>
            <a:r>
              <a:rPr lang="en-US" sz="2800" i="1" dirty="0" err="1" smtClean="0">
                <a:solidFill>
                  <a:srgbClr val="FFFFFF"/>
                </a:solidFill>
                <a:latin typeface="Helvetica"/>
                <a:cs typeface="Helvetica"/>
              </a:rPr>
              <a:t>Hymenoscyphus</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pseudoalbidus</a:t>
            </a:r>
            <a:endParaRPr lang="en-US" sz="2800" i="1" dirty="0" smtClean="0">
              <a:solidFill>
                <a:srgbClr val="FFFFFF"/>
              </a:solidFill>
              <a:latin typeface="Helvetica"/>
              <a:cs typeface="Helvetica"/>
            </a:endParaRPr>
          </a:p>
          <a:p>
            <a:pPr algn="ctr"/>
            <a:r>
              <a:rPr lang="en-US" sz="2800" i="1" dirty="0" smtClean="0">
                <a:solidFill>
                  <a:srgbClr val="FFFFFF"/>
                </a:solidFill>
                <a:latin typeface="Helvetica"/>
                <a:cs typeface="Helvetica"/>
              </a:rPr>
              <a:t>(</a:t>
            </a:r>
            <a:r>
              <a:rPr lang="en-US" sz="2800" i="1" dirty="0" err="1" smtClean="0">
                <a:solidFill>
                  <a:srgbClr val="FFFFFF"/>
                </a:solidFill>
                <a:latin typeface="Helvetica"/>
                <a:cs typeface="Helvetica"/>
              </a:rPr>
              <a:t>Chalara</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fraxinea</a:t>
            </a:r>
            <a:r>
              <a:rPr lang="en-US" sz="2800" i="1" dirty="0" smtClean="0">
                <a:solidFill>
                  <a:srgbClr val="FFFFFF"/>
                </a:solidFill>
                <a:latin typeface="Helvetica"/>
                <a:cs typeface="Helvetica"/>
              </a:rPr>
              <a:t>)</a:t>
            </a:r>
            <a:endParaRPr lang="en-US" sz="2800" i="1" dirty="0">
              <a:solidFill>
                <a:srgbClr val="FFFFFF"/>
              </a:solidFill>
              <a:latin typeface="Helvetica"/>
              <a:cs typeface="Helvetica"/>
            </a:endParaRPr>
          </a:p>
        </p:txBody>
      </p:sp>
    </p:spTree>
    <p:extLst>
      <p:ext uri="{BB962C8B-B14F-4D97-AF65-F5344CB8AC3E}">
        <p14:creationId xmlns:p14="http://schemas.microsoft.com/office/powerpoint/2010/main" val="369680497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42853"/>
        </a:solidFill>
        <a:effectLst/>
      </p:bgPr>
    </p:bg>
    <p:spTree>
      <p:nvGrpSpPr>
        <p:cNvPr id="1" name=""/>
        <p:cNvGrpSpPr/>
        <p:nvPr/>
      </p:nvGrpSpPr>
      <p:grpSpPr>
        <a:xfrm>
          <a:off x="0" y="0"/>
          <a:ext cx="0" cy="0"/>
          <a:chOff x="0" y="0"/>
          <a:chExt cx="0" cy="0"/>
        </a:xfrm>
      </p:grpSpPr>
      <p:pic>
        <p:nvPicPr>
          <p:cNvPr id="4" name="Picture 3" descr="6153280682_89c3352a97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8348133"/>
          </a:xfrm>
          <a:prstGeom prst="rect">
            <a:avLst/>
          </a:prstGeom>
        </p:spPr>
      </p:pic>
      <p:sp>
        <p:nvSpPr>
          <p:cNvPr id="5" name="Rectangle 4"/>
          <p:cNvSpPr/>
          <p:nvPr/>
        </p:nvSpPr>
        <p:spPr>
          <a:xfrm>
            <a:off x="0" y="-25163"/>
            <a:ext cx="9144000" cy="10157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Crowdsourcing, a way to launch new projects</a:t>
            </a:r>
          </a:p>
        </p:txBody>
      </p:sp>
      <p:sp>
        <p:nvSpPr>
          <p:cNvPr id="6" name="TextBox 5"/>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Tree>
    <p:extLst>
      <p:ext uri="{BB962C8B-B14F-4D97-AF65-F5344CB8AC3E}">
        <p14:creationId xmlns:p14="http://schemas.microsoft.com/office/powerpoint/2010/main" val="90693263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531" y="1231611"/>
            <a:ext cx="2265864" cy="5632311"/>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Bunting</a:t>
            </a:r>
          </a:p>
          <a:p>
            <a:r>
              <a:rPr lang="en-US" sz="2000" dirty="0" smtClean="0">
                <a:latin typeface="Delicious-Roman"/>
                <a:cs typeface="Delicious-Roman"/>
              </a:rPr>
              <a:t>Rachel Glover</a:t>
            </a:r>
          </a:p>
          <a:p>
            <a:endParaRPr lang="en-US" sz="2000" dirty="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Studholme</a:t>
            </a:r>
            <a:endParaRPr lang="en-US" sz="2000" dirty="0" smtClean="0">
              <a:latin typeface="Delicious-Roman"/>
              <a:cs typeface="Delicious-Roman"/>
            </a:endParaRPr>
          </a:p>
          <a:p>
            <a:r>
              <a:rPr lang="en-US" sz="2000" dirty="0" smtClean="0">
                <a:latin typeface="Delicious-Roman"/>
                <a:cs typeface="Delicious-Roman"/>
              </a:rPr>
              <a:t>Christine </a:t>
            </a:r>
            <a:r>
              <a:rPr lang="en-US" sz="2000" dirty="0" err="1" smtClean="0">
                <a:latin typeface="Delicious-Roman"/>
                <a:cs typeface="Delicious-Roman"/>
              </a:rPr>
              <a:t>Sambles</a:t>
            </a:r>
            <a:endParaRPr lang="en-US" sz="2000" dirty="0" smtClean="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Team Cooper</a:t>
            </a:r>
          </a:p>
          <a:p>
            <a:endParaRPr lang="en-US" sz="2000" dirty="0">
              <a:latin typeface="Delicious-Roman"/>
              <a:cs typeface="Delicious-Roman"/>
            </a:endParaRPr>
          </a:p>
          <a:p>
            <a:r>
              <a:rPr lang="en-US" sz="2000" dirty="0" smtClean="0">
                <a:latin typeface="Delicious-Roman"/>
                <a:cs typeface="Delicious-Roman"/>
              </a:rPr>
              <a:t>Thomas Down</a:t>
            </a:r>
          </a:p>
          <a:p>
            <a:endParaRPr lang="en-US" sz="2000" dirty="0"/>
          </a:p>
        </p:txBody>
      </p:sp>
      <p:pic>
        <p:nvPicPr>
          <p:cNvPr id="12" name="Picture 11"/>
          <p:cNvPicPr>
            <a:picLocks noChangeAspect="1"/>
          </p:cNvPicPr>
          <p:nvPr/>
        </p:nvPicPr>
        <p:blipFill>
          <a:blip r:embed="rId3" cstate="print"/>
          <a:stretch>
            <a:fillRect/>
          </a:stretch>
        </p:blipFill>
        <p:spPr>
          <a:xfrm>
            <a:off x="0" y="5331418"/>
            <a:ext cx="3204067" cy="1209082"/>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309" y="5461000"/>
            <a:ext cx="1244171" cy="1244171"/>
          </a:xfrm>
          <a:prstGeom prst="rect">
            <a:avLst/>
          </a:prstGeom>
          <a:noFill/>
        </p:spPr>
      </p:pic>
      <p:sp>
        <p:nvSpPr>
          <p:cNvPr id="13" name="TextBox 12"/>
          <p:cNvSpPr txBox="1"/>
          <p:nvPr/>
        </p:nvSpPr>
        <p:spPr>
          <a:xfrm>
            <a:off x="6390065" y="1275633"/>
            <a:ext cx="2619093" cy="2246769"/>
          </a:xfrm>
          <a:prstGeom prst="rect">
            <a:avLst/>
          </a:prstGeom>
          <a:noFill/>
        </p:spPr>
        <p:txBody>
          <a:bodyPr wrap="square" rtlCol="0">
            <a:spAutoFit/>
          </a:bodyPr>
          <a:lstStyle/>
          <a:p>
            <a:r>
              <a:rPr lang="en-US" sz="2000" dirty="0">
                <a:latin typeface="Delicious-Roman"/>
                <a:cs typeface="Delicious-Roman"/>
              </a:rPr>
              <a:t>e</a:t>
            </a:r>
            <a:r>
              <a:rPr lang="en-US" sz="2000" dirty="0" smtClean="0">
                <a:latin typeface="Delicious-Roman"/>
                <a:cs typeface="Delicious-Roman"/>
              </a:rPr>
              <a:t>veryone on </a:t>
            </a:r>
            <a:r>
              <a:rPr lang="en-US" sz="2000" dirty="0" err="1" smtClean="0">
                <a:latin typeface="Delicious-Roman"/>
                <a:cs typeface="Delicious-Roman"/>
              </a:rPr>
              <a:t>oadb.tsl.ac.uk</a:t>
            </a:r>
            <a:endParaRPr lang="en-US" sz="2000" dirty="0" smtClean="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All players of </a:t>
            </a:r>
            <a:r>
              <a:rPr lang="en-US" sz="2000" dirty="0" err="1" smtClean="0">
                <a:latin typeface="Delicious-Roman"/>
                <a:cs typeface="Delicious-Roman"/>
              </a:rPr>
              <a:t>Fraxinus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sp>
        <p:nvSpPr>
          <p:cNvPr id="14" name="TextBox 13"/>
          <p:cNvSpPr txBox="1"/>
          <p:nvPr/>
        </p:nvSpPr>
        <p:spPr>
          <a:xfrm>
            <a:off x="185163" y="2112978"/>
            <a:ext cx="2619093" cy="4093428"/>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a:latin typeface="Delicious-Roman"/>
              <a:cs typeface="Delicious-Roman"/>
            </a:endParaRP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3182225"/>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6551708" y="2792050"/>
            <a:ext cx="2457450" cy="1066801"/>
          </a:xfrm>
          <a:prstGeom prst="rect">
            <a:avLst/>
          </a:prstGeom>
          <a:noFill/>
        </p:spPr>
      </p:pic>
      <p:pic>
        <p:nvPicPr>
          <p:cNvPr id="11" name="Picture 10"/>
          <p:cNvPicPr>
            <a:picLocks noChangeAspect="1"/>
          </p:cNvPicPr>
          <p:nvPr/>
        </p:nvPicPr>
        <p:blipFill>
          <a:blip r:embed="rId9"/>
          <a:stretch>
            <a:fillRect/>
          </a:stretch>
        </p:blipFill>
        <p:spPr>
          <a:xfrm>
            <a:off x="7036540" y="5628757"/>
            <a:ext cx="1561360" cy="911743"/>
          </a:xfrm>
          <a:prstGeom prst="rect">
            <a:avLst/>
          </a:prstGeom>
        </p:spPr>
      </p:pic>
      <p:pic>
        <p:nvPicPr>
          <p:cNvPr id="2" name="Picture 1"/>
          <p:cNvPicPr>
            <a:picLocks noChangeAspect="1"/>
          </p:cNvPicPr>
          <p:nvPr/>
        </p:nvPicPr>
        <p:blipFill>
          <a:blip r:embed="rId10"/>
          <a:stretch>
            <a:fillRect/>
          </a:stretch>
        </p:blipFill>
        <p:spPr>
          <a:xfrm>
            <a:off x="6718300" y="3858851"/>
            <a:ext cx="1879600" cy="1580398"/>
          </a:xfrm>
          <a:prstGeom prst="rect">
            <a:avLst/>
          </a:prstGeom>
        </p:spPr>
      </p:pic>
    </p:spTree>
    <p:extLst>
      <p:ext uri="{BB962C8B-B14F-4D97-AF65-F5344CB8AC3E}">
        <p14:creationId xmlns:p14="http://schemas.microsoft.com/office/powerpoint/2010/main" val="144294463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Rectangle 1"/>
          <p:cNvSpPr/>
          <p:nvPr/>
        </p:nvSpPr>
        <p:spPr>
          <a:xfrm>
            <a:off x="1511300" y="3661369"/>
            <a:ext cx="6214069" cy="461665"/>
          </a:xfrm>
          <a:prstGeom prst="rect">
            <a:avLst/>
          </a:prstGeom>
        </p:spPr>
        <p:txBody>
          <a:bodyPr wrap="square">
            <a:spAutoFit/>
          </a:bodyPr>
          <a:lstStyle/>
          <a:p>
            <a:pPr algn="ctr"/>
            <a:r>
              <a:rPr lang="en-US" sz="2400" dirty="0">
                <a:latin typeface="Courier"/>
                <a:cs typeface="Courier"/>
              </a:rPr>
              <a:t>http://</a:t>
            </a:r>
            <a:r>
              <a:rPr lang="en-US" sz="2400" dirty="0" err="1">
                <a:latin typeface="Courier"/>
                <a:cs typeface="Courier"/>
              </a:rPr>
              <a:t>tinyurl.com</a:t>
            </a:r>
            <a:r>
              <a:rPr lang="en-US" sz="2400" dirty="0">
                <a:latin typeface="Courier"/>
                <a:cs typeface="Courier"/>
              </a:rPr>
              <a:t>/</a:t>
            </a:r>
            <a:r>
              <a:rPr lang="en-US" sz="2400" dirty="0" err="1">
                <a:latin typeface="Courier"/>
                <a:cs typeface="Courier"/>
              </a:rPr>
              <a:t>dan-maclean</a:t>
            </a:r>
            <a:endParaRPr lang="en-US" sz="2400" dirty="0">
              <a:latin typeface="Courier"/>
              <a:cs typeface="Courier"/>
            </a:endParaRPr>
          </a:p>
        </p:txBody>
      </p:sp>
      <p:pic>
        <p:nvPicPr>
          <p:cNvPr id="3" name="Picture 2"/>
          <p:cNvPicPr>
            <a:picLocks noChangeAspect="1"/>
          </p:cNvPicPr>
          <p:nvPr/>
        </p:nvPicPr>
        <p:blipFill>
          <a:blip r:embed="rId3"/>
          <a:stretch>
            <a:fillRect/>
          </a:stretch>
        </p:blipFill>
        <p:spPr>
          <a:xfrm>
            <a:off x="3086100" y="934638"/>
            <a:ext cx="2726731" cy="2726731"/>
          </a:xfrm>
          <a:prstGeom prst="rect">
            <a:avLst/>
          </a:prstGeom>
        </p:spPr>
      </p:pic>
      <p:sp>
        <p:nvSpPr>
          <p:cNvPr id="6" name="Rectangle 5"/>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Info</a:t>
            </a:r>
          </a:p>
        </p:txBody>
      </p:sp>
      <p:sp>
        <p:nvSpPr>
          <p:cNvPr id="4" name="Rectangle 3"/>
          <p:cNvSpPr/>
          <p:nvPr/>
        </p:nvSpPr>
        <p:spPr>
          <a:xfrm>
            <a:off x="889000" y="5919570"/>
            <a:ext cx="7112000" cy="369332"/>
          </a:xfrm>
          <a:prstGeom prst="rect">
            <a:avLst/>
          </a:prstGeom>
        </p:spPr>
        <p:txBody>
          <a:bodyPr wrap="square">
            <a:spAutoFit/>
          </a:bodyPr>
          <a:lstStyle/>
          <a:p>
            <a:r>
              <a:rPr lang="en-US" dirty="0">
                <a:latin typeface="Courier"/>
                <a:cs typeface="Courier"/>
              </a:rPr>
              <a:t>http://</a:t>
            </a:r>
            <a:r>
              <a:rPr lang="en-US" dirty="0" err="1">
                <a:latin typeface="Courier"/>
                <a:cs typeface="Courier"/>
              </a:rPr>
              <a:t>biorxiv.org</a:t>
            </a:r>
            <a:r>
              <a:rPr lang="en-US" dirty="0">
                <a:latin typeface="Courier"/>
                <a:cs typeface="Courier"/>
              </a:rPr>
              <a:t>/content/early/2014/04/25/004564</a:t>
            </a:r>
          </a:p>
        </p:txBody>
      </p:sp>
      <p:pic>
        <p:nvPicPr>
          <p:cNvPr id="7" name="Picture 6"/>
          <p:cNvPicPr>
            <a:picLocks noChangeAspect="1"/>
          </p:cNvPicPr>
          <p:nvPr/>
        </p:nvPicPr>
        <p:blipFill>
          <a:blip r:embed="rId4"/>
          <a:stretch>
            <a:fillRect/>
          </a:stretch>
        </p:blipFill>
        <p:spPr>
          <a:xfrm>
            <a:off x="2933700" y="4653004"/>
            <a:ext cx="3035300" cy="1054100"/>
          </a:xfrm>
          <a:prstGeom prst="rect">
            <a:avLst/>
          </a:prstGeom>
        </p:spPr>
      </p:pic>
    </p:spTree>
    <p:extLst>
      <p:ext uri="{BB962C8B-B14F-4D97-AF65-F5344CB8AC3E}">
        <p14:creationId xmlns:p14="http://schemas.microsoft.com/office/powerpoint/2010/main" val="86266319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94708681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421206509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94157937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sp>
        <p:nvSpPr>
          <p:cNvPr id="4" name="TextBox 3"/>
          <p:cNvSpPr txBox="1"/>
          <p:nvPr/>
        </p:nvSpPr>
        <p:spPr>
          <a:xfrm>
            <a:off x="-3827774" y="7361022"/>
            <a:ext cx="5149273" cy="369332"/>
          </a:xfrm>
          <a:prstGeom prst="rect">
            <a:avLst/>
          </a:prstGeom>
          <a:noFill/>
        </p:spPr>
        <p:txBody>
          <a:bodyPr wrap="square" rtlCol="0">
            <a:spAutoFit/>
          </a:bodyPr>
          <a:lstStyle/>
          <a:p>
            <a:r>
              <a:rPr lang="en-US" dirty="0" smtClean="0">
                <a:latin typeface="Helvetica"/>
                <a:cs typeface="Helvetica"/>
              </a:rPr>
              <a:t>version management and contribution tracking</a:t>
            </a:r>
            <a:endParaRPr lang="en-US" dirty="0">
              <a:latin typeface="Helvetica"/>
              <a:cs typeface="Helvetica"/>
            </a:endParaRPr>
          </a:p>
        </p:txBody>
      </p:sp>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374984336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138396037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27304631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20022</TotalTime>
  <Words>4154</Words>
  <Application>Microsoft Macintosh PowerPoint</Application>
  <PresentationFormat>On-screen Show (4:3)</PresentationFormat>
  <Paragraphs>363</Paragraphs>
  <Slides>32</Slides>
  <Notes>32</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Out of the woods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Changing the game</dc:title>
  <dc:creator>Dan MacLean (TSL)</dc:creator>
  <cp:lastModifiedBy>Dan MacLean (TSL)</cp:lastModifiedBy>
  <cp:revision>287</cp:revision>
  <cp:lastPrinted>2013-10-24T09:30:34Z</cp:lastPrinted>
  <dcterms:created xsi:type="dcterms:W3CDTF">2013-08-26T11:00:30Z</dcterms:created>
  <dcterms:modified xsi:type="dcterms:W3CDTF">2014-05-11T19:03:31Z</dcterms:modified>
</cp:coreProperties>
</file>